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63" r:id="rId5"/>
    <p:sldId id="262"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59" r:id="rId24"/>
    <p:sldId id="260" r:id="rId25"/>
    <p:sldId id="261" r:id="rId26"/>
  </p:sldIdLst>
  <p:sldSz cx="18288000" cy="10287000"/>
  <p:notesSz cx="18288000" cy="10287000"/>
  <p:embeddedFontLst>
    <p:embeddedFont>
      <p:font typeface="Tahoma" panose="020B0604030504040204" pitchFamily="34" charset="0"/>
      <p:regular r:id="rId28"/>
      <p:bold r:id="rId29"/>
    </p:embeddedFont>
    <p:embeddedFont>
      <p:font typeface="Verdana" panose="020B0604030504040204" pitchFamily="3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hu7Ubv5xRxGDCSurXGVt6GmF561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94660"/>
  </p:normalViewPr>
  <p:slideViewPr>
    <p:cSldViewPr snapToGrid="0">
      <p:cViewPr varScale="1">
        <p:scale>
          <a:sx n="45" d="100"/>
          <a:sy n="45" d="100"/>
        </p:scale>
        <p:origin x="786" y="4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322746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3326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3466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9961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3103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9148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5121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5998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1336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2699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1824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7273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8764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4343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9569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6659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0149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9520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3054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0869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8269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3723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0008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1166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4478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7114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11"/>
        <p:cNvGrpSpPr/>
        <p:nvPr/>
      </p:nvGrpSpPr>
      <p:grpSpPr>
        <a:xfrm>
          <a:off x="0" y="0"/>
          <a:ext cx="0" cy="0"/>
          <a:chOff x="0" y="0"/>
          <a:chExt cx="0" cy="0"/>
        </a:xfrm>
      </p:grpSpPr>
      <p:sp>
        <p:nvSpPr>
          <p:cNvPr id="12" name="Google Shape;12;p8"/>
          <p:cNvSpPr/>
          <p:nvPr/>
        </p:nvSpPr>
        <p:spPr>
          <a:xfrm>
            <a:off x="11688150" y="0"/>
            <a:ext cx="6600825" cy="10287000"/>
          </a:xfrm>
          <a:custGeom>
            <a:avLst/>
            <a:gdLst/>
            <a:ahLst/>
            <a:cxnLst/>
            <a:rect l="l" t="t" r="r" b="b"/>
            <a:pathLst>
              <a:path w="6600825" h="10287000" extrusionOk="0">
                <a:moveTo>
                  <a:pt x="6600824" y="10286999"/>
                </a:moveTo>
                <a:lnTo>
                  <a:pt x="0" y="10286999"/>
                </a:lnTo>
                <a:lnTo>
                  <a:pt x="0" y="0"/>
                </a:lnTo>
                <a:lnTo>
                  <a:pt x="6600824" y="0"/>
                </a:lnTo>
                <a:lnTo>
                  <a:pt x="6600824" y="10286999"/>
                </a:lnTo>
                <a:close/>
              </a:path>
            </a:pathLst>
          </a:custGeom>
          <a:solidFill>
            <a:srgbClr val="FDCF6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8"/>
          <p:cNvSpPr/>
          <p:nvPr/>
        </p:nvSpPr>
        <p:spPr>
          <a:xfrm>
            <a:off x="1028700" y="6802415"/>
            <a:ext cx="781050" cy="104775"/>
          </a:xfrm>
          <a:custGeom>
            <a:avLst/>
            <a:gdLst/>
            <a:ahLst/>
            <a:cxnLst/>
            <a:rect l="l" t="t" r="r" b="b"/>
            <a:pathLst>
              <a:path w="781050" h="104775" extrusionOk="0">
                <a:moveTo>
                  <a:pt x="781049" y="104774"/>
                </a:moveTo>
                <a:lnTo>
                  <a:pt x="0" y="104774"/>
                </a:lnTo>
                <a:lnTo>
                  <a:pt x="0" y="0"/>
                </a:lnTo>
                <a:lnTo>
                  <a:pt x="781049" y="0"/>
                </a:lnTo>
                <a:lnTo>
                  <a:pt x="781049" y="104774"/>
                </a:lnTo>
                <a:close/>
              </a:path>
            </a:pathLst>
          </a:custGeom>
          <a:solidFill>
            <a:srgbClr val="3434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8"/>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a:t>
            </a:fld>
            <a:endParaRPr sz="1800" b="0" i="0" u="none" strike="noStrike" cap="none">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17"/>
        <p:cNvGrpSpPr/>
        <p:nvPr/>
      </p:nvGrpSpPr>
      <p:grpSpPr>
        <a:xfrm>
          <a:off x="0" y="0"/>
          <a:ext cx="0" cy="0"/>
          <a:chOff x="0" y="0"/>
          <a:chExt cx="0" cy="0"/>
        </a:xfrm>
      </p:grpSpPr>
      <p:sp>
        <p:nvSpPr>
          <p:cNvPr id="18" name="Google Shape;18;p9"/>
          <p:cNvSpPr/>
          <p:nvPr/>
        </p:nvSpPr>
        <p:spPr>
          <a:xfrm>
            <a:off x="0" y="9378183"/>
            <a:ext cx="18288000" cy="904875"/>
          </a:xfrm>
          <a:custGeom>
            <a:avLst/>
            <a:gdLst/>
            <a:ahLst/>
            <a:cxnLst/>
            <a:rect l="l" t="t" r="r" b="b"/>
            <a:pathLst>
              <a:path w="18288000" h="904875" extrusionOk="0">
                <a:moveTo>
                  <a:pt x="18287998" y="904874"/>
                </a:moveTo>
                <a:lnTo>
                  <a:pt x="0" y="904874"/>
                </a:lnTo>
                <a:lnTo>
                  <a:pt x="0" y="0"/>
                </a:lnTo>
                <a:lnTo>
                  <a:pt x="18287998" y="0"/>
                </a:lnTo>
                <a:lnTo>
                  <a:pt x="18287998" y="904874"/>
                </a:lnTo>
                <a:close/>
              </a:path>
            </a:pathLst>
          </a:custGeom>
          <a:solidFill>
            <a:srgbClr val="FDCF6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9;p9"/>
          <p:cNvSpPr/>
          <p:nvPr/>
        </p:nvSpPr>
        <p:spPr>
          <a:xfrm>
            <a:off x="1028700" y="2318456"/>
            <a:ext cx="781050" cy="104775"/>
          </a:xfrm>
          <a:custGeom>
            <a:avLst/>
            <a:gdLst/>
            <a:ahLst/>
            <a:cxnLst/>
            <a:rect l="l" t="t" r="r" b="b"/>
            <a:pathLst>
              <a:path w="781050" h="104775" extrusionOk="0">
                <a:moveTo>
                  <a:pt x="781049" y="104774"/>
                </a:moveTo>
                <a:lnTo>
                  <a:pt x="0" y="104774"/>
                </a:lnTo>
                <a:lnTo>
                  <a:pt x="0" y="0"/>
                </a:lnTo>
                <a:lnTo>
                  <a:pt x="781049" y="0"/>
                </a:lnTo>
                <a:lnTo>
                  <a:pt x="781049" y="104774"/>
                </a:lnTo>
                <a:close/>
              </a:path>
            </a:pathLst>
          </a:custGeom>
          <a:solidFill>
            <a:srgbClr val="3434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20;p9"/>
          <p:cNvSpPr txBox="1">
            <a:spLocks noGrp="1"/>
          </p:cNvSpPr>
          <p:nvPr>
            <p:ph type="ctrTitle"/>
          </p:nvPr>
        </p:nvSpPr>
        <p:spPr>
          <a:xfrm>
            <a:off x="1016000" y="972668"/>
            <a:ext cx="16256000" cy="11226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b="0" i="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9"/>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9"/>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9"/>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25"/>
        <p:cNvGrpSpPr/>
        <p:nvPr/>
      </p:nvGrpSpPr>
      <p:grpSpPr>
        <a:xfrm>
          <a:off x="0" y="0"/>
          <a:ext cx="0" cy="0"/>
          <a:chOff x="0" y="0"/>
          <a:chExt cx="0" cy="0"/>
        </a:xfrm>
      </p:grpSpPr>
      <p:sp>
        <p:nvSpPr>
          <p:cNvPr id="26" name="Google Shape;26;p10"/>
          <p:cNvSpPr/>
          <p:nvPr/>
        </p:nvSpPr>
        <p:spPr>
          <a:xfrm>
            <a:off x="8463323" y="0"/>
            <a:ext cx="9820275" cy="10287000"/>
          </a:xfrm>
          <a:custGeom>
            <a:avLst/>
            <a:gdLst/>
            <a:ahLst/>
            <a:cxnLst/>
            <a:rect l="l" t="t" r="r" b="b"/>
            <a:pathLst>
              <a:path w="9820275" h="10287000" extrusionOk="0">
                <a:moveTo>
                  <a:pt x="9820274" y="10286999"/>
                </a:moveTo>
                <a:lnTo>
                  <a:pt x="0" y="10286999"/>
                </a:lnTo>
                <a:lnTo>
                  <a:pt x="0" y="0"/>
                </a:lnTo>
                <a:lnTo>
                  <a:pt x="9820274" y="0"/>
                </a:lnTo>
                <a:lnTo>
                  <a:pt x="9820274" y="10286999"/>
                </a:lnTo>
                <a:close/>
              </a:path>
            </a:pathLst>
          </a:custGeom>
          <a:solidFill>
            <a:srgbClr val="FDCF6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7" name="Google Shape;27;p1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28700" y="1028700"/>
            <a:ext cx="6067424" cy="3533774"/>
          </a:xfrm>
          <a:prstGeom prst="rect">
            <a:avLst/>
          </a:prstGeom>
          <a:noFill/>
          <a:ln>
            <a:noFill/>
          </a:ln>
        </p:spPr>
      </p:pic>
      <p:sp>
        <p:nvSpPr>
          <p:cNvPr id="28" name="Google Shape;28;p10"/>
          <p:cNvSpPr txBox="1">
            <a:spLocks noGrp="1"/>
          </p:cNvSpPr>
          <p:nvPr>
            <p:ph type="title"/>
          </p:nvPr>
        </p:nvSpPr>
        <p:spPr>
          <a:xfrm>
            <a:off x="2255687" y="1641740"/>
            <a:ext cx="13776625" cy="11226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200" b="1" i="0">
                <a:solidFill>
                  <a:srgbClr val="343433"/>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0"/>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0"/>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2"/>
        <p:cNvGrpSpPr/>
        <p:nvPr/>
      </p:nvGrpSpPr>
      <p:grpSpPr>
        <a:xfrm>
          <a:off x="0" y="0"/>
          <a:ext cx="0" cy="0"/>
          <a:chOff x="0" y="0"/>
          <a:chExt cx="0" cy="0"/>
        </a:xfrm>
      </p:grpSpPr>
      <p:sp>
        <p:nvSpPr>
          <p:cNvPr id="33" name="Google Shape;33;p11"/>
          <p:cNvSpPr txBox="1">
            <a:spLocks noGrp="1"/>
          </p:cNvSpPr>
          <p:nvPr>
            <p:ph type="title"/>
          </p:nvPr>
        </p:nvSpPr>
        <p:spPr>
          <a:xfrm>
            <a:off x="2255687" y="1641740"/>
            <a:ext cx="13776625" cy="11226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200" b="1" i="0">
                <a:solidFill>
                  <a:srgbClr val="343433"/>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1"/>
          <p:cNvSpPr txBox="1">
            <a:spLocks noGrp="1"/>
          </p:cNvSpPr>
          <p:nvPr>
            <p:ph type="body" idx="1"/>
          </p:nvPr>
        </p:nvSpPr>
        <p:spPr>
          <a:xfrm>
            <a:off x="2135080" y="2203962"/>
            <a:ext cx="14017839" cy="250634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11"/>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1"/>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1"/>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8"/>
        <p:cNvGrpSpPr/>
        <p:nvPr/>
      </p:nvGrpSpPr>
      <p:grpSpPr>
        <a:xfrm>
          <a:off x="0" y="0"/>
          <a:ext cx="0" cy="0"/>
          <a:chOff x="0" y="0"/>
          <a:chExt cx="0" cy="0"/>
        </a:xfrm>
      </p:grpSpPr>
      <p:sp>
        <p:nvSpPr>
          <p:cNvPr id="39" name="Google Shape;39;p12"/>
          <p:cNvSpPr txBox="1">
            <a:spLocks noGrp="1"/>
          </p:cNvSpPr>
          <p:nvPr>
            <p:ph type="title"/>
          </p:nvPr>
        </p:nvSpPr>
        <p:spPr>
          <a:xfrm>
            <a:off x="2255687" y="1641740"/>
            <a:ext cx="13776625" cy="11226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200" b="1" i="0">
                <a:solidFill>
                  <a:srgbClr val="343433"/>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2"/>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1" name="Google Shape;41;p12"/>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2" name="Google Shape;42;p12"/>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2255687" y="1641740"/>
            <a:ext cx="13776625" cy="112268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7200" b="1" i="0" u="none" strike="noStrike" cap="none">
                <a:solidFill>
                  <a:srgbClr val="343433"/>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2135080" y="2203962"/>
            <a:ext cx="14017839" cy="2506345"/>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7"/>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6.png"/><Relationship Id="rId7"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6.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txBox="1"/>
          <p:nvPr/>
        </p:nvSpPr>
        <p:spPr>
          <a:xfrm>
            <a:off x="1188166" y="7171360"/>
            <a:ext cx="8929370" cy="3606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200" dirty="0">
                <a:solidFill>
                  <a:srgbClr val="16204A"/>
                </a:solidFill>
                <a:latin typeface="Verdana"/>
                <a:ea typeface="Verdana"/>
                <a:cs typeface="Verdana"/>
                <a:sym typeface="Verdana"/>
              </a:rPr>
              <a:t>S E N I O R S	O N L I N E	S E C U R I T Y	F O R	C R E A T I V I T Y</a:t>
            </a:r>
            <a:endParaRPr sz="2200" dirty="0">
              <a:solidFill>
                <a:schemeClr val="dk1"/>
              </a:solidFill>
              <a:latin typeface="Verdana"/>
              <a:ea typeface="Verdana"/>
              <a:cs typeface="Verdana"/>
              <a:sym typeface="Verdana"/>
            </a:endParaRPr>
          </a:p>
        </p:txBody>
      </p:sp>
      <p:pic>
        <p:nvPicPr>
          <p:cNvPr id="50" name="Google Shape;50;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8700" y="1028700"/>
            <a:ext cx="9058274" cy="5276849"/>
          </a:xfrm>
          <a:prstGeom prst="rect">
            <a:avLst/>
          </a:prstGeom>
          <a:noFill/>
          <a:ln>
            <a:noFill/>
          </a:ln>
        </p:spPr>
      </p:pic>
      <p:sp>
        <p:nvSpPr>
          <p:cNvPr id="51" name="Google Shape;51;p1"/>
          <p:cNvSpPr txBox="1"/>
          <p:nvPr/>
        </p:nvSpPr>
        <p:spPr>
          <a:xfrm>
            <a:off x="11873350" y="858650"/>
            <a:ext cx="6414600" cy="4232441"/>
          </a:xfrm>
          <a:prstGeom prst="rect">
            <a:avLst/>
          </a:prstGeom>
          <a:noFill/>
          <a:ln>
            <a:noFill/>
          </a:ln>
        </p:spPr>
        <p:txBody>
          <a:bodyPr spcFirstLastPara="1" wrap="square" lIns="0" tIns="12700" rIns="0" bIns="0" anchor="t" anchorCtr="0">
            <a:spAutoFit/>
          </a:bodyPr>
          <a:lstStyle/>
          <a:p>
            <a:pPr marL="0" lvl="0" indent="0" algn="l" rtl="0">
              <a:lnSpc>
                <a:spcPct val="115000"/>
              </a:lnSpc>
              <a:spcBef>
                <a:spcPts val="1200"/>
              </a:spcBef>
              <a:spcAft>
                <a:spcPts val="0"/>
              </a:spcAft>
              <a:buClr>
                <a:schemeClr val="dk1"/>
              </a:buClr>
              <a:buSzPts val="1100"/>
              <a:buFont typeface="Arial"/>
              <a:buNone/>
            </a:pPr>
            <a:endParaRPr sz="2600" b="1" dirty="0">
              <a:solidFill>
                <a:schemeClr val="dk1"/>
              </a:solidFill>
              <a:latin typeface="Tahoma"/>
              <a:ea typeface="Tahoma"/>
              <a:cs typeface="Tahoma"/>
              <a:sym typeface="Tahoma"/>
            </a:endParaRPr>
          </a:p>
          <a:p>
            <a:pPr marL="0" lvl="0" indent="0" algn="l" rtl="0">
              <a:lnSpc>
                <a:spcPct val="115000"/>
              </a:lnSpc>
              <a:spcBef>
                <a:spcPts val="1200"/>
              </a:spcBef>
              <a:spcAft>
                <a:spcPts val="0"/>
              </a:spcAft>
              <a:buClr>
                <a:schemeClr val="dk1"/>
              </a:buClr>
              <a:buSzPts val="1100"/>
              <a:buFont typeface="Arial"/>
              <a:buNone/>
            </a:pPr>
            <a:r>
              <a:rPr lang="en-US" sz="2600" b="1" dirty="0" err="1">
                <a:solidFill>
                  <a:schemeClr val="dk1"/>
                </a:solidFill>
                <a:latin typeface="Tahoma"/>
                <a:ea typeface="Tahoma"/>
                <a:cs typeface="Tahoma"/>
                <a:sym typeface="Tahoma"/>
              </a:rPr>
              <a:t>Módulo</a:t>
            </a:r>
            <a:r>
              <a:rPr lang="en-US" sz="2600" b="1" dirty="0">
                <a:solidFill>
                  <a:schemeClr val="dk1"/>
                </a:solidFill>
                <a:latin typeface="Tahoma"/>
                <a:ea typeface="Tahoma"/>
                <a:cs typeface="Tahoma"/>
                <a:sym typeface="Tahoma"/>
              </a:rPr>
              <a:t> 2: </a:t>
            </a:r>
            <a:r>
              <a:rPr lang="en-US" sz="2600" b="1" dirty="0" err="1">
                <a:solidFill>
                  <a:schemeClr val="dk1"/>
                </a:solidFill>
                <a:latin typeface="Tahoma"/>
                <a:ea typeface="Tahoma"/>
                <a:cs typeface="Tahoma"/>
                <a:sym typeface="Tahoma"/>
              </a:rPr>
              <a:t>Oportunidades</a:t>
            </a:r>
            <a:r>
              <a:rPr lang="en-US" sz="2600" b="1" dirty="0">
                <a:solidFill>
                  <a:schemeClr val="dk1"/>
                </a:solidFill>
                <a:latin typeface="Tahoma"/>
                <a:ea typeface="Tahoma"/>
                <a:cs typeface="Tahoma"/>
                <a:sym typeface="Tahoma"/>
              </a:rPr>
              <a:t> </a:t>
            </a:r>
            <a:r>
              <a:rPr lang="en-US" sz="2600" b="1" dirty="0" err="1">
                <a:solidFill>
                  <a:schemeClr val="dk1"/>
                </a:solidFill>
                <a:latin typeface="Tahoma"/>
                <a:ea typeface="Tahoma"/>
                <a:cs typeface="Tahoma"/>
                <a:sym typeface="Tahoma"/>
              </a:rPr>
              <a:t>culturales</a:t>
            </a:r>
            <a:r>
              <a:rPr lang="en-US" sz="2600" b="1" dirty="0">
                <a:solidFill>
                  <a:schemeClr val="dk1"/>
                </a:solidFill>
                <a:latin typeface="Tahoma"/>
                <a:ea typeface="Tahoma"/>
                <a:cs typeface="Tahoma"/>
                <a:sym typeface="Tahoma"/>
              </a:rPr>
              <a:t> </a:t>
            </a:r>
            <a:r>
              <a:rPr lang="en-US" sz="2600" b="1" i="1" dirty="0">
                <a:solidFill>
                  <a:schemeClr val="dk1"/>
                </a:solidFill>
                <a:latin typeface="Tahoma"/>
                <a:ea typeface="Tahoma"/>
                <a:cs typeface="Tahoma"/>
                <a:sym typeface="Tahoma"/>
              </a:rPr>
              <a:t>online</a:t>
            </a:r>
            <a:endParaRPr sz="2600" b="1" i="1" dirty="0">
              <a:solidFill>
                <a:schemeClr val="dk1"/>
              </a:solidFill>
              <a:latin typeface="Tahoma"/>
              <a:ea typeface="Tahoma"/>
              <a:cs typeface="Tahoma"/>
              <a:sym typeface="Tahoma"/>
            </a:endParaRPr>
          </a:p>
          <a:p>
            <a:pPr marL="12700" marR="0" lvl="0" indent="0" algn="l" rtl="0">
              <a:lnSpc>
                <a:spcPct val="100000"/>
              </a:lnSpc>
              <a:spcBef>
                <a:spcPts val="1200"/>
              </a:spcBef>
              <a:spcAft>
                <a:spcPts val="0"/>
              </a:spcAft>
              <a:buNone/>
            </a:pPr>
            <a:endParaRPr sz="4600" b="1" dirty="0">
              <a:solidFill>
                <a:schemeClr val="dk1"/>
              </a:solidFill>
              <a:latin typeface="Tahoma"/>
              <a:ea typeface="Tahoma"/>
              <a:cs typeface="Tahoma"/>
              <a:sym typeface="Tahoma"/>
            </a:endParaRPr>
          </a:p>
          <a:p>
            <a:pPr marL="12700" marR="0" lvl="0" indent="0" algn="l" rtl="0">
              <a:lnSpc>
                <a:spcPct val="100000"/>
              </a:lnSpc>
              <a:spcBef>
                <a:spcPts val="100"/>
              </a:spcBef>
              <a:spcAft>
                <a:spcPts val="0"/>
              </a:spcAft>
              <a:buNone/>
            </a:pPr>
            <a:r>
              <a:rPr lang="en-US" sz="4600" b="1" dirty="0">
                <a:solidFill>
                  <a:schemeClr val="dk1"/>
                </a:solidFill>
                <a:latin typeface="Tahoma"/>
                <a:ea typeface="Tahoma"/>
                <a:cs typeface="Tahoma"/>
                <a:sym typeface="Tahoma"/>
              </a:rPr>
              <a:t>SOCIO: E-Seniors</a:t>
            </a:r>
            <a:endParaRPr dirty="0"/>
          </a:p>
          <a:p>
            <a:pPr marL="12700" marR="0" lvl="0" indent="0" algn="l" rtl="0">
              <a:lnSpc>
                <a:spcPct val="100000"/>
              </a:lnSpc>
              <a:spcBef>
                <a:spcPts val="100"/>
              </a:spcBef>
              <a:spcAft>
                <a:spcPts val="0"/>
              </a:spcAft>
              <a:buNone/>
            </a:pPr>
            <a:endParaRPr sz="4600" b="1" dirty="0">
              <a:solidFill>
                <a:schemeClr val="dk1"/>
              </a:solidFill>
              <a:latin typeface="Tahoma"/>
              <a:ea typeface="Tahoma"/>
              <a:cs typeface="Tahoma"/>
              <a:sym typeface="Tahoma"/>
            </a:endParaRPr>
          </a:p>
          <a:p>
            <a:pPr marL="12700" marR="0" lvl="0" indent="0" algn="ctr" rtl="0">
              <a:lnSpc>
                <a:spcPct val="100000"/>
              </a:lnSpc>
              <a:spcBef>
                <a:spcPts val="100"/>
              </a:spcBef>
              <a:spcAft>
                <a:spcPts val="0"/>
              </a:spcAft>
              <a:buNone/>
            </a:pPr>
            <a:endParaRPr dirty="0"/>
          </a:p>
        </p:txBody>
      </p:sp>
      <p:pic>
        <p:nvPicPr>
          <p:cNvPr id="54" name="Google Shape;54;p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3582649" y="6710350"/>
            <a:ext cx="2705100" cy="2705100"/>
          </a:xfrm>
          <a:prstGeom prst="rect">
            <a:avLst/>
          </a:prstGeom>
          <a:noFill/>
          <a:ln>
            <a:noFill/>
          </a:ln>
        </p:spPr>
      </p:pic>
      <p:sp>
        <p:nvSpPr>
          <p:cNvPr id="8" name="CuadroTexto 34">
            <a:extLst>
              <a:ext uri="{FF2B5EF4-FFF2-40B4-BE49-F238E27FC236}">
                <a16:creationId xmlns="" xmlns:a16="http://schemas.microsoft.com/office/drawing/2014/main" id="{44E54EA5-B936-477F-B276-BB60E2C6703D}"/>
              </a:ext>
            </a:extLst>
          </p:cNvPr>
          <p:cNvSpPr txBox="1"/>
          <p:nvPr/>
        </p:nvSpPr>
        <p:spPr>
          <a:xfrm>
            <a:off x="945427" y="9611139"/>
            <a:ext cx="7688210" cy="646331"/>
          </a:xfrm>
          <a:prstGeom prst="rect">
            <a:avLst/>
          </a:prstGeom>
          <a:noFill/>
        </p:spPr>
        <p:txBody>
          <a:bodyPr wrap="square" rtlCol="0">
            <a:spAutoFit/>
          </a:bodyPr>
          <a:lstStyle/>
          <a:p>
            <a:r>
              <a:rPr lang="en-US" sz="12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p>
        </p:txBody>
      </p:sp>
      <p:pic>
        <p:nvPicPr>
          <p:cNvPr id="9" name="Imagen 36">
            <a:extLst>
              <a:ext uri="{FF2B5EF4-FFF2-40B4-BE49-F238E27FC236}">
                <a16:creationId xmlns:a16="http://schemas.microsoft.com/office/drawing/2014/main" xmln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680764"/>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762005"/>
            <a:ext cx="1453337" cy="495465"/>
          </a:xfrm>
          <a:prstGeom prst="rect">
            <a:avLst/>
          </a:prstGeom>
          <a:noFill/>
        </p:spPr>
      </p:pic>
      <p:sp>
        <p:nvSpPr>
          <p:cNvPr id="11" name="CasellaDiTesto 10"/>
          <p:cNvSpPr txBox="1"/>
          <p:nvPr/>
        </p:nvSpPr>
        <p:spPr>
          <a:xfrm>
            <a:off x="10117536" y="9611139"/>
            <a:ext cx="8170464" cy="646331"/>
          </a:xfrm>
          <a:prstGeom prst="rect">
            <a:avLst/>
          </a:prstGeom>
          <a:noFill/>
        </p:spPr>
        <p:txBody>
          <a:bodyPr wrap="square" rtlCol="0">
            <a:spAutoFit/>
          </a:bodyPr>
          <a:lstStyle/>
          <a:p>
            <a:r>
              <a:rPr lang="en-US" sz="1200" dirty="0" smtClean="0"/>
              <a:t>Legal </a:t>
            </a:r>
            <a:r>
              <a:rPr lang="en-US" sz="1200" dirty="0"/>
              <a:t>description – Creative Commons licensing: The materials published on the </a:t>
            </a:r>
            <a:r>
              <a:rPr lang="en-US" sz="1200" dirty="0"/>
              <a:t>SOS project </a:t>
            </a:r>
            <a:r>
              <a:rPr lang="en-US" sz="1200" dirty="0"/>
              <a:t>website are classified as Open Educational Resources' (OER) and can be freely (without permission of their creators): downloaded, used, reused, copied, adapted, and shared by users, with information about the source of their origin.</a:t>
            </a:r>
            <a:endParaRPr lang="it-IT"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904876" y="800099"/>
            <a:ext cx="15104316" cy="7532175"/>
          </a:xfrm>
          <a:prstGeom prst="rect">
            <a:avLst/>
          </a:prstGeom>
          <a:noFill/>
          <a:ln>
            <a:noFill/>
          </a:ln>
        </p:spPr>
        <p:txBody>
          <a:bodyPr spcFirstLastPara="1" wrap="square" lIns="0" tIns="12050" rIns="0" bIns="0" anchor="t" anchorCtr="0">
            <a:spAutoFit/>
          </a:bodyPr>
          <a:lstStyle/>
          <a:p>
            <a:pPr marL="90170" marR="0" lvl="0" indent="-269875" algn="l" defTabSz="914400" rtl="0" eaLnBrk="1" fontAlgn="auto" latinLnBrk="0" hangingPunct="1">
              <a:lnSpc>
                <a:spcPct val="100000"/>
              </a:lnSpc>
              <a:spcBef>
                <a:spcPts val="0"/>
              </a:spcBef>
              <a:spcAft>
                <a:spcPts val="1000"/>
              </a:spcAft>
              <a:buClr>
                <a:srgbClr val="000000"/>
              </a:buClr>
              <a:buSzTx/>
              <a:buFont typeface="Arial"/>
              <a:buNone/>
              <a:tabLst/>
              <a:defRPr/>
            </a:pPr>
            <a:r>
              <a:rPr kumimoji="0" lang="en-US" sz="6400" b="1" i="0" u="none" strike="noStrike" kern="0" cap="none" spc="0" normalizeH="0" baseline="0" noProof="0" dirty="0">
                <a:ln>
                  <a:noFill/>
                </a:ln>
                <a:solidFill>
                  <a:srgbClr val="343433"/>
                </a:solidFill>
                <a:effectLst/>
                <a:uLnTx/>
                <a:uFillTx/>
                <a:latin typeface="Tahoma"/>
                <a:ea typeface="Tahoma"/>
                <a:cs typeface="Tahoma"/>
                <a:sym typeface="Tahoma"/>
              </a:rPr>
              <a:t>Unidad </a:t>
            </a:r>
            <a:r>
              <a:rPr kumimoji="0" lang="fr-FR" sz="6400" b="1" i="0" u="none" strike="noStrike" kern="0" cap="none" spc="0" normalizeH="0" baseline="0" noProof="0" dirty="0">
                <a:ln>
                  <a:noFill/>
                </a:ln>
                <a:solidFill>
                  <a:srgbClr val="343433"/>
                </a:solidFill>
                <a:effectLst/>
                <a:uLnTx/>
                <a:uFillTx/>
                <a:latin typeface="Tahoma"/>
                <a:ea typeface="Tahoma"/>
                <a:cs typeface="Tahoma"/>
                <a:sym typeface="Tahoma"/>
              </a:rPr>
              <a:t>2.1 :</a:t>
            </a:r>
            <a:r>
              <a:rPr kumimoji="0" lang="fr-FR" sz="2700" b="1" i="0" u="none" strike="noStrike" kern="0" cap="none" spc="0" normalizeH="0" baseline="0" noProof="0" dirty="0" err="1">
                <a:ln>
                  <a:noFill/>
                </a:ln>
                <a:solidFill>
                  <a:srgbClr val="343433"/>
                </a:solidFill>
                <a:effectLst/>
                <a:uLnTx/>
                <a:uFillTx/>
                <a:latin typeface="Tahoma"/>
                <a:ea typeface="Tahoma"/>
                <a:cs typeface="Tahoma"/>
                <a:sym typeface="Arial"/>
              </a:rPr>
              <a:t>Información</a:t>
            </a:r>
            <a:r>
              <a:rPr kumimoji="0" lang="fr-FR" sz="2700" b="1" i="0" u="none" strike="noStrike" kern="0" cap="none" spc="0" normalizeH="0" baseline="0" noProof="0" dirty="0">
                <a:ln>
                  <a:noFill/>
                </a:ln>
                <a:solidFill>
                  <a:srgbClr val="343433"/>
                </a:solidFill>
                <a:effectLst/>
                <a:uLnTx/>
                <a:uFillTx/>
                <a:latin typeface="Tahoma"/>
                <a:ea typeface="Tahoma"/>
                <a:cs typeface="Tahoma"/>
                <a:sym typeface="Arial"/>
              </a:rPr>
              <a:t> cultural y </a:t>
            </a:r>
            <a:r>
              <a:rPr kumimoji="0" lang="fr-FR" sz="2700" b="1" i="0" u="none" strike="noStrike" kern="0" cap="none" spc="0" normalizeH="0" baseline="0" noProof="0" dirty="0" err="1">
                <a:ln>
                  <a:noFill/>
                </a:ln>
                <a:solidFill>
                  <a:srgbClr val="343433"/>
                </a:solidFill>
                <a:effectLst/>
                <a:uLnTx/>
                <a:uFillTx/>
                <a:latin typeface="Tahoma"/>
                <a:ea typeface="Tahoma"/>
                <a:cs typeface="Tahoma"/>
                <a:sym typeface="Arial"/>
              </a:rPr>
              <a:t>oportunidades</a:t>
            </a:r>
            <a:r>
              <a:rPr kumimoji="0" lang="fr-FR" sz="2700" b="1" i="0" u="none" strike="noStrike" kern="0" cap="none" spc="0" normalizeH="0" baseline="0" noProof="0" dirty="0">
                <a:ln>
                  <a:noFill/>
                </a:ln>
                <a:solidFill>
                  <a:srgbClr val="343433"/>
                </a:solidFill>
                <a:effectLst/>
                <a:uLnTx/>
                <a:uFillTx/>
                <a:latin typeface="Tahoma"/>
                <a:ea typeface="Tahoma"/>
                <a:cs typeface="Tahoma"/>
                <a:sym typeface="Arial"/>
              </a:rPr>
              <a:t> en las </a:t>
            </a:r>
            <a:r>
              <a:rPr kumimoji="0" lang="fr-FR" sz="2700" b="1" i="0" u="none" strike="noStrike" kern="0" cap="none" spc="0" normalizeH="0" baseline="0" noProof="0" dirty="0" err="1">
                <a:ln>
                  <a:noFill/>
                </a:ln>
                <a:solidFill>
                  <a:srgbClr val="343433"/>
                </a:solidFill>
                <a:effectLst/>
                <a:uLnTx/>
                <a:uFillTx/>
                <a:latin typeface="Tahoma"/>
                <a:ea typeface="Tahoma"/>
                <a:cs typeface="Tahoma"/>
                <a:sym typeface="Arial"/>
              </a:rPr>
              <a:t>redes</a:t>
            </a:r>
            <a:r>
              <a:rPr kumimoji="0" lang="fr-FR" sz="2700" b="1" i="0" u="none" strike="noStrike" kern="0" cap="none" spc="0" normalizeH="0" baseline="0" noProof="0" dirty="0">
                <a:ln>
                  <a:noFill/>
                </a:ln>
                <a:solidFill>
                  <a:srgbClr val="343433"/>
                </a:solidFill>
                <a:effectLst/>
                <a:uLnTx/>
                <a:uFillTx/>
                <a:latin typeface="Tahoma"/>
                <a:ea typeface="Tahoma"/>
                <a:cs typeface="Tahoma"/>
                <a:sym typeface="Arial"/>
              </a:rPr>
              <a:t> sociales</a:t>
            </a:r>
          </a:p>
          <a:p>
            <a:pPr rtl="0">
              <a:spcBef>
                <a:spcPts val="0"/>
              </a:spcBef>
              <a:spcAft>
                <a:spcPts val="1000"/>
              </a:spcAft>
            </a:pPr>
            <a:r>
              <a:rPr lang="fr-FR" sz="8800" b="0" i="0" u="none" strike="noStrike" dirty="0">
                <a:solidFill>
                  <a:srgbClr val="000000"/>
                </a:solidFill>
                <a:effectLst/>
                <a:latin typeface="Times New Roman" panose="02020603050405020304" pitchFamily="18" charset="0"/>
              </a:rPr>
              <a:t> </a:t>
            </a:r>
            <a:r>
              <a:rPr lang="en-US" sz="9600" dirty="0"/>
              <a:t/>
            </a:r>
            <a:br>
              <a:rPr lang="en-US" sz="9600" dirty="0"/>
            </a:br>
            <a:r>
              <a:rPr lang="en-US" sz="8800" dirty="0"/>
              <a:t/>
            </a:r>
            <a:br>
              <a:rPr lang="en-US" sz="8800" dirty="0"/>
            </a:br>
            <a:endParaRPr sz="7200" b="1" dirty="0">
              <a:solidFill>
                <a:srgbClr val="343433"/>
              </a:solidFill>
              <a:latin typeface="Tahoma"/>
              <a:ea typeface="Tahoma"/>
              <a:cs typeface="Tahoma"/>
              <a:sym typeface="Tahoma"/>
            </a:endParaRPr>
          </a:p>
          <a:p>
            <a:r>
              <a:rPr lang="en-US" sz="8800" dirty="0"/>
              <a:t/>
            </a:r>
            <a:br>
              <a:rPr lang="en-US" sz="8800" dirty="0"/>
            </a:br>
            <a:endParaRPr sz="7200" b="1" dirty="0">
              <a:solidFill>
                <a:srgbClr val="343433"/>
              </a:solidFill>
              <a:latin typeface="Tahoma"/>
              <a:ea typeface="Tahoma"/>
              <a:cs typeface="Tahoma"/>
              <a:sym typeface="Tahoma"/>
            </a:endParaRPr>
          </a:p>
        </p:txBody>
      </p:sp>
      <p:pic>
        <p:nvPicPr>
          <p:cNvPr id="85" name="Google Shape;8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6" name="Image 5">
            <a:extLst>
              <a:ext uri="{FF2B5EF4-FFF2-40B4-BE49-F238E27FC236}">
                <a16:creationId xmlns:a16="http://schemas.microsoft.com/office/drawing/2014/main" xmlns="" id="{E8DD811F-147B-4135-A0EC-CDC0EF0C65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36770" y="2238471"/>
            <a:ext cx="3851181" cy="7101840"/>
          </a:xfrm>
          <a:prstGeom prst="rect">
            <a:avLst/>
          </a:prstGeom>
        </p:spPr>
      </p:pic>
      <p:sp>
        <p:nvSpPr>
          <p:cNvPr id="2" name="Ellipse 1">
            <a:extLst>
              <a:ext uri="{FF2B5EF4-FFF2-40B4-BE49-F238E27FC236}">
                <a16:creationId xmlns:a16="http://schemas.microsoft.com/office/drawing/2014/main" xmlns="" id="{82D3C931-CA56-4145-8B37-0467B8EED0EA}"/>
              </a:ext>
            </a:extLst>
          </p:cNvPr>
          <p:cNvSpPr/>
          <p:nvPr/>
        </p:nvSpPr>
        <p:spPr>
          <a:xfrm>
            <a:off x="958126" y="2789302"/>
            <a:ext cx="8557403" cy="609985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spcBef>
                <a:spcPts val="0"/>
              </a:spcBef>
              <a:spcAft>
                <a:spcPts val="1000"/>
              </a:spcAft>
            </a:pPr>
            <a:r>
              <a:rPr lang="es-ES" sz="2000" b="0" dirty="0">
                <a:solidFill>
                  <a:schemeClr val="tx1"/>
                </a:solidFill>
                <a:effectLst/>
                <a:latin typeface="Calibri" panose="020F0502020204030204" pitchFamily="34" charset="0"/>
                <a:cs typeface="Calibri" panose="020F0502020204030204" pitchFamily="34" charset="0"/>
              </a:rPr>
              <a:t>La mayoría de las fotos tienen una breve descripción para que uno no pierda tiempo leyendo un gran contenido, sino que vea rápidamente las fotos y obtenga la información básica requerida. Si quieres buscar páginas o contenidos de temas específicos, utiliza el mismo botón de búsqueda que en Facebook. Si deseas guardar la foto y el contenido, como una receta, puedes clicar en el botón “guardar” en la parte inferior derecha de las fotos. Si deseas ver el contenido guardado en tu Instagram, haz clic en tu foto de perfil, después, en el botón de menú y encontrarás el contenido guardado.</a:t>
            </a:r>
            <a:endParaRPr lang="en-US" sz="2000" b="0" dirty="0">
              <a:solidFill>
                <a:schemeClr val="tx1"/>
              </a:solidFill>
              <a:effectLst/>
              <a:latin typeface="Calibri" panose="020F0502020204030204" pitchFamily="34" charset="0"/>
              <a:cs typeface="Calibri" panose="020F0502020204030204" pitchFamily="34" charset="0"/>
            </a:endParaRPr>
          </a:p>
          <a:p>
            <a:endParaRPr lang="fr-FR" dirty="0"/>
          </a:p>
        </p:txBody>
      </p:sp>
      <p:sp>
        <p:nvSpPr>
          <p:cNvPr id="8" name="CuadroTexto 34">
            <a:extLst>
              <a:ext uri="{FF2B5EF4-FFF2-40B4-BE49-F238E27FC236}">
                <a16:creationId xmlns="" xmlns:a16="http://schemas.microsoft.com/office/drawing/2014/main" id="{44E54EA5-B936-477F-B276-BB60E2C6703D}"/>
              </a:ext>
            </a:extLst>
          </p:cNvPr>
          <p:cNvSpPr txBox="1"/>
          <p:nvPr/>
        </p:nvSpPr>
        <p:spPr>
          <a:xfrm>
            <a:off x="945427" y="9611139"/>
            <a:ext cx="7688210" cy="646331"/>
          </a:xfrm>
          <a:prstGeom prst="rect">
            <a:avLst/>
          </a:prstGeom>
          <a:noFill/>
        </p:spPr>
        <p:txBody>
          <a:bodyPr wrap="square" rtlCol="0">
            <a:spAutoFit/>
          </a:bodyPr>
          <a:lstStyle/>
          <a:p>
            <a:r>
              <a:rPr lang="en-US" sz="12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p>
        </p:txBody>
      </p:sp>
      <p:pic>
        <p:nvPicPr>
          <p:cNvPr id="9" name="Imagen 36">
            <a:extLst>
              <a:ext uri="{FF2B5EF4-FFF2-40B4-BE49-F238E27FC236}">
                <a16:creationId xmlns:a16="http://schemas.microsoft.com/office/drawing/2014/main" xmln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680764"/>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762005"/>
            <a:ext cx="1453337" cy="495465"/>
          </a:xfrm>
          <a:prstGeom prst="rect">
            <a:avLst/>
          </a:prstGeom>
          <a:noFill/>
        </p:spPr>
      </p:pic>
      <p:sp>
        <p:nvSpPr>
          <p:cNvPr id="11" name="CasellaDiTesto 10"/>
          <p:cNvSpPr txBox="1"/>
          <p:nvPr/>
        </p:nvSpPr>
        <p:spPr>
          <a:xfrm>
            <a:off x="10117536" y="9611139"/>
            <a:ext cx="8170464" cy="646331"/>
          </a:xfrm>
          <a:prstGeom prst="rect">
            <a:avLst/>
          </a:prstGeom>
          <a:noFill/>
        </p:spPr>
        <p:txBody>
          <a:bodyPr wrap="square" rtlCol="0">
            <a:spAutoFit/>
          </a:bodyPr>
          <a:lstStyle/>
          <a:p>
            <a:r>
              <a:rPr lang="en-US" sz="1200" dirty="0" smtClean="0"/>
              <a:t>Legal </a:t>
            </a:r>
            <a:r>
              <a:rPr lang="en-US" sz="1200" dirty="0"/>
              <a:t>description – Creative Commons licensing: The materials published on the </a:t>
            </a:r>
            <a:r>
              <a:rPr lang="en-US" sz="1200" dirty="0"/>
              <a:t>SOS project </a:t>
            </a:r>
            <a:r>
              <a:rPr lang="en-US" sz="1200" dirty="0"/>
              <a:t>website are classified as Open Educational Resources' (OER) and can be freely (without permission of their creators): downloaded, used, reused, copied, adapted, and shared by users, with information about the source of their origin.</a:t>
            </a:r>
            <a:endParaRPr lang="it-IT" sz="1200" dirty="0"/>
          </a:p>
        </p:txBody>
      </p:sp>
    </p:spTree>
    <p:extLst>
      <p:ext uri="{BB962C8B-B14F-4D97-AF65-F5344CB8AC3E}">
        <p14:creationId xmlns:p14="http://schemas.microsoft.com/office/powerpoint/2010/main" val="1728651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793775" y="800099"/>
            <a:ext cx="15544655" cy="9132613"/>
          </a:xfrm>
          <a:prstGeom prst="rect">
            <a:avLst/>
          </a:prstGeom>
          <a:noFill/>
          <a:ln>
            <a:noFill/>
          </a:ln>
        </p:spPr>
        <p:txBody>
          <a:bodyPr spcFirstLastPara="1" wrap="square" lIns="0" tIns="12050" rIns="0" bIns="0" anchor="t" anchorCtr="0">
            <a:spAutoFit/>
          </a:bodyPr>
          <a:lstStyle/>
          <a:p>
            <a:pPr marL="90170" marR="0" lvl="0" indent="-269875" algn="l" defTabSz="914400" rtl="0" eaLnBrk="1" fontAlgn="auto" latinLnBrk="0" hangingPunct="1">
              <a:lnSpc>
                <a:spcPct val="100000"/>
              </a:lnSpc>
              <a:spcBef>
                <a:spcPts val="0"/>
              </a:spcBef>
              <a:spcAft>
                <a:spcPts val="1000"/>
              </a:spcAft>
              <a:buClr>
                <a:srgbClr val="000000"/>
              </a:buClr>
              <a:buSzTx/>
              <a:buFont typeface="Arial"/>
              <a:buNone/>
              <a:tabLst/>
              <a:defRPr/>
            </a:pPr>
            <a:r>
              <a:rPr kumimoji="0" lang="en-US" sz="6400" b="1" i="0" u="none" strike="noStrike" kern="0" cap="none" spc="0" normalizeH="0" baseline="0" noProof="0" dirty="0">
                <a:ln>
                  <a:noFill/>
                </a:ln>
                <a:solidFill>
                  <a:srgbClr val="343433"/>
                </a:solidFill>
                <a:effectLst/>
                <a:uLnTx/>
                <a:uFillTx/>
                <a:latin typeface="Tahoma"/>
                <a:ea typeface="Tahoma"/>
                <a:cs typeface="Tahoma"/>
                <a:sym typeface="Tahoma"/>
              </a:rPr>
              <a:t>Unidad </a:t>
            </a:r>
            <a:r>
              <a:rPr kumimoji="0" lang="fr-FR" sz="6400" b="1" i="0" u="none" strike="noStrike" kern="0" cap="none" spc="0" normalizeH="0" baseline="0" noProof="0" dirty="0">
                <a:ln>
                  <a:noFill/>
                </a:ln>
                <a:solidFill>
                  <a:srgbClr val="343433"/>
                </a:solidFill>
                <a:effectLst/>
                <a:uLnTx/>
                <a:uFillTx/>
                <a:latin typeface="Tahoma"/>
                <a:ea typeface="Tahoma"/>
                <a:cs typeface="Tahoma"/>
                <a:sym typeface="Tahoma"/>
              </a:rPr>
              <a:t>2.1 :</a:t>
            </a:r>
            <a:r>
              <a:rPr kumimoji="0" lang="fr-FR" sz="2700" b="1" i="0" u="none" strike="noStrike" kern="0" cap="none" spc="0" normalizeH="0" baseline="0" noProof="0" dirty="0" err="1">
                <a:ln>
                  <a:noFill/>
                </a:ln>
                <a:solidFill>
                  <a:srgbClr val="343433"/>
                </a:solidFill>
                <a:effectLst/>
                <a:uLnTx/>
                <a:uFillTx/>
                <a:latin typeface="Tahoma"/>
                <a:ea typeface="Tahoma"/>
                <a:cs typeface="Tahoma"/>
                <a:sym typeface="Arial"/>
              </a:rPr>
              <a:t>Información</a:t>
            </a:r>
            <a:r>
              <a:rPr kumimoji="0" lang="fr-FR" sz="2700" b="1" i="0" u="none" strike="noStrike" kern="0" cap="none" spc="0" normalizeH="0" baseline="0" noProof="0" dirty="0">
                <a:ln>
                  <a:noFill/>
                </a:ln>
                <a:solidFill>
                  <a:srgbClr val="343433"/>
                </a:solidFill>
                <a:effectLst/>
                <a:uLnTx/>
                <a:uFillTx/>
                <a:latin typeface="Tahoma"/>
                <a:ea typeface="Tahoma"/>
                <a:cs typeface="Tahoma"/>
                <a:sym typeface="Arial"/>
              </a:rPr>
              <a:t> cultural y </a:t>
            </a:r>
            <a:r>
              <a:rPr kumimoji="0" lang="fr-FR" sz="2700" b="1" i="0" u="none" strike="noStrike" kern="0" cap="none" spc="0" normalizeH="0" baseline="0" noProof="0" dirty="0" err="1">
                <a:ln>
                  <a:noFill/>
                </a:ln>
                <a:solidFill>
                  <a:srgbClr val="343433"/>
                </a:solidFill>
                <a:effectLst/>
                <a:uLnTx/>
                <a:uFillTx/>
                <a:latin typeface="Tahoma"/>
                <a:ea typeface="Tahoma"/>
                <a:cs typeface="Tahoma"/>
                <a:sym typeface="Arial"/>
              </a:rPr>
              <a:t>oportunidades</a:t>
            </a:r>
            <a:r>
              <a:rPr kumimoji="0" lang="fr-FR" sz="2700" b="1" i="0" u="none" strike="noStrike" kern="0" cap="none" spc="0" normalizeH="0" baseline="0" noProof="0" dirty="0">
                <a:ln>
                  <a:noFill/>
                </a:ln>
                <a:solidFill>
                  <a:srgbClr val="343433"/>
                </a:solidFill>
                <a:effectLst/>
                <a:uLnTx/>
                <a:uFillTx/>
                <a:latin typeface="Tahoma"/>
                <a:ea typeface="Tahoma"/>
                <a:cs typeface="Tahoma"/>
                <a:sym typeface="Arial"/>
              </a:rPr>
              <a:t> en las </a:t>
            </a:r>
            <a:r>
              <a:rPr kumimoji="0" lang="fr-FR" sz="2700" b="1" i="0" u="none" strike="noStrike" kern="0" cap="none" spc="0" normalizeH="0" baseline="0" noProof="0" dirty="0" err="1">
                <a:ln>
                  <a:noFill/>
                </a:ln>
                <a:solidFill>
                  <a:srgbClr val="343433"/>
                </a:solidFill>
                <a:effectLst/>
                <a:uLnTx/>
                <a:uFillTx/>
                <a:latin typeface="Tahoma"/>
                <a:ea typeface="Tahoma"/>
                <a:cs typeface="Tahoma"/>
                <a:sym typeface="Arial"/>
              </a:rPr>
              <a:t>redes</a:t>
            </a:r>
            <a:r>
              <a:rPr kumimoji="0" lang="fr-FR" sz="2700" b="1" i="0" u="none" strike="noStrike" kern="0" cap="none" spc="0" normalizeH="0" baseline="0" noProof="0" dirty="0">
                <a:ln>
                  <a:noFill/>
                </a:ln>
                <a:solidFill>
                  <a:srgbClr val="343433"/>
                </a:solidFill>
                <a:effectLst/>
                <a:uLnTx/>
                <a:uFillTx/>
                <a:latin typeface="Tahoma"/>
                <a:ea typeface="Tahoma"/>
                <a:cs typeface="Tahoma"/>
                <a:sym typeface="Arial"/>
              </a:rPr>
              <a:t> sociales</a:t>
            </a:r>
          </a:p>
          <a:p>
            <a:pPr rtl="0">
              <a:spcBef>
                <a:spcPts val="0"/>
              </a:spcBef>
              <a:spcAft>
                <a:spcPts val="1000"/>
              </a:spcAft>
            </a:pPr>
            <a:r>
              <a:rPr lang="fr-FR" sz="8800" b="0" i="0" u="none" strike="noStrike" dirty="0">
                <a:solidFill>
                  <a:srgbClr val="000000"/>
                </a:solidFill>
                <a:effectLst/>
                <a:latin typeface="Times New Roman" panose="02020603050405020304" pitchFamily="18" charset="0"/>
              </a:rPr>
              <a:t> </a:t>
            </a:r>
            <a:r>
              <a:rPr lang="en-US" sz="9600" dirty="0"/>
              <a:t/>
            </a:r>
            <a:br>
              <a:rPr lang="en-US" sz="9600" dirty="0"/>
            </a:br>
            <a:r>
              <a:rPr lang="en-US" sz="9600" dirty="0"/>
              <a:t/>
            </a:r>
            <a:br>
              <a:rPr lang="en-US" sz="9600" dirty="0"/>
            </a:br>
            <a:r>
              <a:rPr lang="en-US" sz="8800" dirty="0"/>
              <a:t/>
            </a:r>
            <a:br>
              <a:rPr lang="en-US" sz="8800" dirty="0"/>
            </a:br>
            <a:endParaRPr sz="7200" b="1" dirty="0">
              <a:solidFill>
                <a:srgbClr val="343433"/>
              </a:solidFill>
              <a:latin typeface="Tahoma"/>
              <a:ea typeface="Tahoma"/>
              <a:cs typeface="Tahoma"/>
              <a:sym typeface="Tahoma"/>
            </a:endParaRPr>
          </a:p>
          <a:p>
            <a:r>
              <a:rPr lang="en-US" sz="8800" dirty="0"/>
              <a:t/>
            </a:r>
            <a:br>
              <a:rPr lang="en-US" sz="8800" dirty="0"/>
            </a:br>
            <a:endParaRPr sz="7200" b="1" dirty="0">
              <a:solidFill>
                <a:srgbClr val="343433"/>
              </a:solidFill>
              <a:latin typeface="Tahoma"/>
              <a:ea typeface="Tahoma"/>
              <a:cs typeface="Tahoma"/>
              <a:sym typeface="Tahoma"/>
            </a:endParaRPr>
          </a:p>
        </p:txBody>
      </p:sp>
      <p:pic>
        <p:nvPicPr>
          <p:cNvPr id="85" name="Google Shape;8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3" name="Image 2">
            <a:extLst>
              <a:ext uri="{FF2B5EF4-FFF2-40B4-BE49-F238E27FC236}">
                <a16:creationId xmlns:a16="http://schemas.microsoft.com/office/drawing/2014/main" xmlns="" id="{3458EB14-826C-4D83-BE5C-DAA1D410F5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10823" y="1959108"/>
            <a:ext cx="4054415" cy="7169651"/>
          </a:xfrm>
          <a:prstGeom prst="rect">
            <a:avLst/>
          </a:prstGeom>
        </p:spPr>
      </p:pic>
      <p:sp>
        <p:nvSpPr>
          <p:cNvPr id="2" name="Triangle isocèle 1">
            <a:extLst>
              <a:ext uri="{FF2B5EF4-FFF2-40B4-BE49-F238E27FC236}">
                <a16:creationId xmlns:a16="http://schemas.microsoft.com/office/drawing/2014/main" xmlns="" id="{5D130361-361E-4E16-A940-18F457300336}"/>
              </a:ext>
            </a:extLst>
          </p:cNvPr>
          <p:cNvSpPr/>
          <p:nvPr/>
        </p:nvSpPr>
        <p:spPr>
          <a:xfrm>
            <a:off x="1915855" y="2559194"/>
            <a:ext cx="7815532" cy="5969478"/>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0"/>
              </a:spcBef>
              <a:spcAft>
                <a:spcPts val="1000"/>
              </a:spcAft>
            </a:pPr>
            <a:endParaRPr lang="en-US" sz="2050" dirty="0">
              <a:solidFill>
                <a:srgbClr val="000000"/>
              </a:solidFill>
              <a:latin typeface="+mj-lt"/>
            </a:endParaRPr>
          </a:p>
          <a:p>
            <a:pPr rtl="0">
              <a:spcBef>
                <a:spcPts val="0"/>
              </a:spcBef>
              <a:spcAft>
                <a:spcPts val="1000"/>
              </a:spcAft>
            </a:pPr>
            <a:r>
              <a:rPr lang="es-ES" sz="2400" b="0" i="0" u="none" strike="noStrike" dirty="0">
                <a:solidFill>
                  <a:srgbClr val="000000"/>
                </a:solidFill>
                <a:effectLst/>
                <a:latin typeface="Calibri" panose="020F0502020204030204" pitchFamily="34" charset="0"/>
                <a:cs typeface="Calibri" panose="020F0502020204030204" pitchFamily="34" charset="0"/>
              </a:rPr>
              <a:t>Cómo buscar los grupos específicos en Instagram.</a:t>
            </a:r>
          </a:p>
          <a:p>
            <a:pPr rtl="0">
              <a:spcBef>
                <a:spcPts val="0"/>
              </a:spcBef>
              <a:spcAft>
                <a:spcPts val="1000"/>
              </a:spcAft>
            </a:pPr>
            <a:r>
              <a:rPr lang="es-ES" sz="2400" b="1" i="0" u="none" strike="noStrike" dirty="0">
                <a:solidFill>
                  <a:srgbClr val="000000"/>
                </a:solidFill>
                <a:effectLst/>
                <a:latin typeface="Calibri" panose="020F0502020204030204" pitchFamily="34" charset="0"/>
                <a:cs typeface="Calibri" panose="020F0502020204030204" pitchFamily="34" charset="0"/>
              </a:rPr>
              <a:t>Ejemplo</a:t>
            </a:r>
            <a:r>
              <a:rPr lang="es-ES" sz="2400" b="0" i="0" u="none" strike="noStrike" dirty="0">
                <a:solidFill>
                  <a:srgbClr val="000000"/>
                </a:solidFill>
                <a:effectLst/>
                <a:latin typeface="Calibri" panose="020F0502020204030204" pitchFamily="34" charset="0"/>
                <a:cs typeface="Calibri" panose="020F0502020204030204" pitchFamily="34" charset="0"/>
              </a:rPr>
              <a:t>: quieres encontrar páginas de cocina y obtener recetas. Escribe "cocina"" en la barra de búsqueda y te mostrará muchas páginas.</a:t>
            </a:r>
            <a:r>
              <a:rPr lang="en-US" sz="2400" b="0" i="0" u="none" strike="noStrike" dirty="0">
                <a:solidFill>
                  <a:srgbClr val="000000"/>
                </a:solidFill>
                <a:effectLst/>
                <a:latin typeface="Calibri" panose="020F0502020204030204" pitchFamily="34" charset="0"/>
                <a:cs typeface="Calibri" panose="020F0502020204030204" pitchFamily="34" charset="0"/>
              </a:rPr>
              <a:t> </a:t>
            </a:r>
            <a:endParaRPr lang="en-US" sz="2400" b="0" dirty="0">
              <a:effectLst/>
              <a:latin typeface="Calibri" panose="020F0502020204030204" pitchFamily="34" charset="0"/>
              <a:cs typeface="Calibri" panose="020F0502020204030204" pitchFamily="34" charset="0"/>
            </a:endParaRPr>
          </a:p>
          <a:p>
            <a:r>
              <a:rPr lang="en-US" sz="1800" dirty="0"/>
              <a:t/>
            </a:r>
            <a:br>
              <a:rPr lang="en-US" sz="1800" dirty="0"/>
            </a:br>
            <a:endParaRPr lang="fr-FR" dirty="0"/>
          </a:p>
        </p:txBody>
      </p:sp>
      <p:sp>
        <p:nvSpPr>
          <p:cNvPr id="8" name="CuadroTexto 34">
            <a:extLst>
              <a:ext uri="{FF2B5EF4-FFF2-40B4-BE49-F238E27FC236}">
                <a16:creationId xmlns="" xmlns:a16="http://schemas.microsoft.com/office/drawing/2014/main" id="{44E54EA5-B936-477F-B276-BB60E2C6703D}"/>
              </a:ext>
            </a:extLst>
          </p:cNvPr>
          <p:cNvSpPr txBox="1"/>
          <p:nvPr/>
        </p:nvSpPr>
        <p:spPr>
          <a:xfrm>
            <a:off x="945427" y="9611139"/>
            <a:ext cx="7688210" cy="646331"/>
          </a:xfrm>
          <a:prstGeom prst="rect">
            <a:avLst/>
          </a:prstGeom>
          <a:noFill/>
        </p:spPr>
        <p:txBody>
          <a:bodyPr wrap="square" rtlCol="0">
            <a:spAutoFit/>
          </a:bodyPr>
          <a:lstStyle/>
          <a:p>
            <a:r>
              <a:rPr lang="en-US" sz="12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p>
        </p:txBody>
      </p:sp>
      <p:pic>
        <p:nvPicPr>
          <p:cNvPr id="9" name="Imagen 36">
            <a:extLst>
              <a:ext uri="{FF2B5EF4-FFF2-40B4-BE49-F238E27FC236}">
                <a16:creationId xmlns:a16="http://schemas.microsoft.com/office/drawing/2014/main" xmln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680764"/>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762005"/>
            <a:ext cx="1453337" cy="495465"/>
          </a:xfrm>
          <a:prstGeom prst="rect">
            <a:avLst/>
          </a:prstGeom>
          <a:noFill/>
        </p:spPr>
      </p:pic>
      <p:sp>
        <p:nvSpPr>
          <p:cNvPr id="11" name="CasellaDiTesto 10"/>
          <p:cNvSpPr txBox="1"/>
          <p:nvPr/>
        </p:nvSpPr>
        <p:spPr>
          <a:xfrm>
            <a:off x="10117536" y="9611139"/>
            <a:ext cx="8170464" cy="646331"/>
          </a:xfrm>
          <a:prstGeom prst="rect">
            <a:avLst/>
          </a:prstGeom>
          <a:noFill/>
        </p:spPr>
        <p:txBody>
          <a:bodyPr wrap="square" rtlCol="0">
            <a:spAutoFit/>
          </a:bodyPr>
          <a:lstStyle/>
          <a:p>
            <a:r>
              <a:rPr lang="en-US" sz="1200" dirty="0" smtClean="0"/>
              <a:t>Legal </a:t>
            </a:r>
            <a:r>
              <a:rPr lang="en-US" sz="1200" dirty="0"/>
              <a:t>description – Creative Commons licensing: The materials published on the </a:t>
            </a:r>
            <a:r>
              <a:rPr lang="en-US" sz="1200" dirty="0"/>
              <a:t>SOS project </a:t>
            </a:r>
            <a:r>
              <a:rPr lang="en-US" sz="1200" dirty="0"/>
              <a:t>website are classified as Open Educational Resources' (OER) and can be freely (without permission of their creators): downloaded, used, reused, copied, adapted, and shared by users, with information about the source of their origin.</a:t>
            </a:r>
            <a:endParaRPr lang="it-IT" sz="1200" dirty="0"/>
          </a:p>
        </p:txBody>
      </p:sp>
    </p:spTree>
    <p:extLst>
      <p:ext uri="{BB962C8B-B14F-4D97-AF65-F5344CB8AC3E}">
        <p14:creationId xmlns:p14="http://schemas.microsoft.com/office/powerpoint/2010/main" val="2665154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904876" y="972602"/>
            <a:ext cx="16271899" cy="7044862"/>
          </a:xfrm>
          <a:prstGeom prst="rect">
            <a:avLst/>
          </a:prstGeom>
          <a:noFill/>
          <a:ln>
            <a:noFill/>
          </a:ln>
        </p:spPr>
        <p:txBody>
          <a:bodyPr spcFirstLastPara="1" wrap="square" lIns="0" tIns="12050" rIns="0" bIns="0" anchor="t" anchorCtr="0">
            <a:spAutoFit/>
          </a:bodyPr>
          <a:lstStyle/>
          <a:p>
            <a:pPr marL="90170" marR="0" lvl="0" indent="-269875" algn="l" defTabSz="914400" rtl="0" eaLnBrk="1" fontAlgn="auto" latinLnBrk="0" hangingPunct="1">
              <a:lnSpc>
                <a:spcPct val="100000"/>
              </a:lnSpc>
              <a:spcBef>
                <a:spcPts val="0"/>
              </a:spcBef>
              <a:spcAft>
                <a:spcPts val="1000"/>
              </a:spcAft>
              <a:buClr>
                <a:srgbClr val="000000"/>
              </a:buClr>
              <a:buSzTx/>
              <a:buFont typeface="Arial"/>
              <a:buNone/>
              <a:tabLst/>
              <a:defRPr/>
            </a:pPr>
            <a:r>
              <a:rPr kumimoji="0" lang="en-US" sz="6400" b="1" i="0" u="none" strike="noStrike" kern="0" cap="none" spc="0" normalizeH="0" baseline="0" noProof="0" dirty="0">
                <a:ln>
                  <a:noFill/>
                </a:ln>
                <a:solidFill>
                  <a:srgbClr val="343433"/>
                </a:solidFill>
                <a:effectLst/>
                <a:uLnTx/>
                <a:uFillTx/>
                <a:latin typeface="Tahoma"/>
                <a:ea typeface="Tahoma"/>
                <a:cs typeface="Tahoma"/>
                <a:sym typeface="Tahoma"/>
              </a:rPr>
              <a:t>Unidad </a:t>
            </a:r>
            <a:r>
              <a:rPr kumimoji="0" lang="fr-FR" sz="6400" b="1" i="0" u="none" strike="noStrike" kern="0" cap="none" spc="0" normalizeH="0" baseline="0" noProof="0" dirty="0">
                <a:ln>
                  <a:noFill/>
                </a:ln>
                <a:solidFill>
                  <a:srgbClr val="343433"/>
                </a:solidFill>
                <a:effectLst/>
                <a:uLnTx/>
                <a:uFillTx/>
                <a:latin typeface="Tahoma"/>
                <a:ea typeface="Tahoma"/>
                <a:cs typeface="Tahoma"/>
                <a:sym typeface="Tahoma"/>
              </a:rPr>
              <a:t>2.1 :</a:t>
            </a:r>
            <a:r>
              <a:rPr kumimoji="0" lang="fr-FR" sz="2700" b="1" i="0" u="none" strike="noStrike" kern="0" cap="none" spc="0" normalizeH="0" baseline="0" noProof="0" dirty="0" err="1">
                <a:ln>
                  <a:noFill/>
                </a:ln>
                <a:solidFill>
                  <a:srgbClr val="343433"/>
                </a:solidFill>
                <a:effectLst/>
                <a:uLnTx/>
                <a:uFillTx/>
                <a:latin typeface="Tahoma"/>
                <a:ea typeface="Tahoma"/>
                <a:cs typeface="Tahoma"/>
                <a:sym typeface="Arial"/>
              </a:rPr>
              <a:t>Información</a:t>
            </a:r>
            <a:r>
              <a:rPr kumimoji="0" lang="fr-FR" sz="2700" b="1" i="0" u="none" strike="noStrike" kern="0" cap="none" spc="0" normalizeH="0" baseline="0" noProof="0" dirty="0">
                <a:ln>
                  <a:noFill/>
                </a:ln>
                <a:solidFill>
                  <a:srgbClr val="343433"/>
                </a:solidFill>
                <a:effectLst/>
                <a:uLnTx/>
                <a:uFillTx/>
                <a:latin typeface="Tahoma"/>
                <a:ea typeface="Tahoma"/>
                <a:cs typeface="Tahoma"/>
                <a:sym typeface="Arial"/>
              </a:rPr>
              <a:t> cultural y </a:t>
            </a:r>
            <a:r>
              <a:rPr kumimoji="0" lang="fr-FR" sz="2700" b="1" i="0" u="none" strike="noStrike" kern="0" cap="none" spc="0" normalizeH="0" baseline="0" noProof="0" dirty="0" err="1">
                <a:ln>
                  <a:noFill/>
                </a:ln>
                <a:solidFill>
                  <a:srgbClr val="343433"/>
                </a:solidFill>
                <a:effectLst/>
                <a:uLnTx/>
                <a:uFillTx/>
                <a:latin typeface="Tahoma"/>
                <a:ea typeface="Tahoma"/>
                <a:cs typeface="Tahoma"/>
                <a:sym typeface="Arial"/>
              </a:rPr>
              <a:t>oportunidades</a:t>
            </a:r>
            <a:r>
              <a:rPr kumimoji="0" lang="fr-FR" sz="2700" b="1" i="0" u="none" strike="noStrike" kern="0" cap="none" spc="0" normalizeH="0" baseline="0" noProof="0" dirty="0">
                <a:ln>
                  <a:noFill/>
                </a:ln>
                <a:solidFill>
                  <a:srgbClr val="343433"/>
                </a:solidFill>
                <a:effectLst/>
                <a:uLnTx/>
                <a:uFillTx/>
                <a:latin typeface="Tahoma"/>
                <a:ea typeface="Tahoma"/>
                <a:cs typeface="Tahoma"/>
                <a:sym typeface="Arial"/>
              </a:rPr>
              <a:t> en las </a:t>
            </a:r>
            <a:r>
              <a:rPr kumimoji="0" lang="fr-FR" sz="2700" b="1" i="0" u="none" strike="noStrike" kern="0" cap="none" spc="0" normalizeH="0" baseline="0" noProof="0" dirty="0" err="1">
                <a:ln>
                  <a:noFill/>
                </a:ln>
                <a:solidFill>
                  <a:srgbClr val="343433"/>
                </a:solidFill>
                <a:effectLst/>
                <a:uLnTx/>
                <a:uFillTx/>
                <a:latin typeface="Tahoma"/>
                <a:ea typeface="Tahoma"/>
                <a:cs typeface="Tahoma"/>
                <a:sym typeface="Arial"/>
              </a:rPr>
              <a:t>redes</a:t>
            </a:r>
            <a:r>
              <a:rPr kumimoji="0" lang="fr-FR" sz="2700" b="1" i="0" u="none" strike="noStrike" kern="0" cap="none" spc="0" normalizeH="0" baseline="0" noProof="0" dirty="0">
                <a:ln>
                  <a:noFill/>
                </a:ln>
                <a:solidFill>
                  <a:srgbClr val="343433"/>
                </a:solidFill>
                <a:effectLst/>
                <a:uLnTx/>
                <a:uFillTx/>
                <a:latin typeface="Tahoma"/>
                <a:ea typeface="Tahoma"/>
                <a:cs typeface="Tahoma"/>
                <a:sym typeface="Arial"/>
              </a:rPr>
              <a:t> sociales</a:t>
            </a:r>
          </a:p>
          <a:p>
            <a:pPr rtl="0">
              <a:spcBef>
                <a:spcPts val="0"/>
              </a:spcBef>
              <a:spcAft>
                <a:spcPts val="1000"/>
              </a:spcAft>
            </a:pPr>
            <a:r>
              <a:rPr lang="en-US" sz="2400" dirty="0"/>
              <a:t/>
            </a:r>
            <a:br>
              <a:rPr lang="en-US" sz="2400" dirty="0"/>
            </a:br>
            <a:r>
              <a:rPr lang="en-US" sz="2400" dirty="0"/>
              <a:t> </a:t>
            </a:r>
          </a:p>
          <a:p>
            <a:pPr rtl="0">
              <a:spcBef>
                <a:spcPts val="0"/>
              </a:spcBef>
              <a:spcAft>
                <a:spcPts val="1000"/>
              </a:spcAft>
            </a:pPr>
            <a:r>
              <a:rPr lang="es-ES" sz="2800" b="0" dirty="0">
                <a:effectLst/>
                <a:latin typeface="Calibri" panose="020F0502020204030204" pitchFamily="34" charset="0"/>
                <a:cs typeface="Calibri" panose="020F0502020204030204" pitchFamily="34" charset="0"/>
              </a:rPr>
              <a:t>Instagram también tiene una búsqueda de personas, música y lugares. Para buscar algo, puedes usar el </a:t>
            </a:r>
            <a:r>
              <a:rPr lang="es-ES" sz="2800" b="0" i="1" dirty="0">
                <a:effectLst/>
                <a:latin typeface="Calibri" panose="020F0502020204030204" pitchFamily="34" charset="0"/>
                <a:cs typeface="Calibri" panose="020F0502020204030204" pitchFamily="34" charset="0"/>
              </a:rPr>
              <a:t>hashtag</a:t>
            </a:r>
            <a:r>
              <a:rPr lang="es-ES" sz="2800" b="0" dirty="0">
                <a:effectLst/>
                <a:latin typeface="Calibri" panose="020F0502020204030204" pitchFamily="34" charset="0"/>
                <a:cs typeface="Calibri" panose="020F0502020204030204" pitchFamily="34" charset="0"/>
              </a:rPr>
              <a:t> o almohadilla (#). Puedes seguir los perfiles de los museos, cantantes, música, arte, etc.</a:t>
            </a:r>
            <a:endParaRPr lang="en-US" sz="2800" b="0" dirty="0">
              <a:effectLst/>
              <a:latin typeface="Calibri" panose="020F0502020204030204" pitchFamily="34" charset="0"/>
              <a:cs typeface="Calibri" panose="020F0502020204030204" pitchFamily="34" charset="0"/>
            </a:endParaRPr>
          </a:p>
          <a:p>
            <a:r>
              <a:rPr lang="en-US" sz="9600" dirty="0"/>
              <a:t/>
            </a:r>
            <a:br>
              <a:rPr lang="en-US" sz="9600" dirty="0"/>
            </a:br>
            <a:r>
              <a:rPr lang="en-US" sz="9600" dirty="0"/>
              <a:t/>
            </a:r>
            <a:br>
              <a:rPr lang="en-US" sz="9600" dirty="0"/>
            </a:br>
            <a:endParaRPr sz="7200" b="1" dirty="0">
              <a:solidFill>
                <a:srgbClr val="343433"/>
              </a:solidFill>
              <a:latin typeface="Tahoma"/>
              <a:ea typeface="Tahoma"/>
              <a:cs typeface="Tahoma"/>
              <a:sym typeface="Tahoma"/>
            </a:endParaRPr>
          </a:p>
        </p:txBody>
      </p:sp>
      <p:pic>
        <p:nvPicPr>
          <p:cNvPr id="85" name="Google Shape;8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4" name="Image 3">
            <a:extLst>
              <a:ext uri="{FF2B5EF4-FFF2-40B4-BE49-F238E27FC236}">
                <a16:creationId xmlns:a16="http://schemas.microsoft.com/office/drawing/2014/main" xmlns="" id="{029F4C99-484A-48BC-A295-F9B8568A454C}"/>
              </a:ext>
            </a:extLst>
          </p:cNvPr>
          <p:cNvPicPr>
            <a:picLocks noChangeAspect="1"/>
          </p:cNvPicPr>
          <p:nvPr/>
        </p:nvPicPr>
        <p:blipFill>
          <a:blip r:embed="rId4"/>
          <a:stretch>
            <a:fillRect/>
          </a:stretch>
        </p:blipFill>
        <p:spPr>
          <a:xfrm>
            <a:off x="5473761" y="5106369"/>
            <a:ext cx="7340477" cy="2911095"/>
          </a:xfrm>
          <a:prstGeom prst="rect">
            <a:avLst/>
          </a:prstGeom>
        </p:spPr>
      </p:pic>
      <p:sp>
        <p:nvSpPr>
          <p:cNvPr id="7" name="CuadroTexto 34">
            <a:extLst>
              <a:ext uri="{FF2B5EF4-FFF2-40B4-BE49-F238E27FC236}">
                <a16:creationId xmlns="" xmlns:a16="http://schemas.microsoft.com/office/drawing/2014/main" id="{44E54EA5-B936-477F-B276-BB60E2C6703D}"/>
              </a:ext>
            </a:extLst>
          </p:cNvPr>
          <p:cNvSpPr txBox="1"/>
          <p:nvPr/>
        </p:nvSpPr>
        <p:spPr>
          <a:xfrm>
            <a:off x="945427" y="9611139"/>
            <a:ext cx="7688210" cy="646331"/>
          </a:xfrm>
          <a:prstGeom prst="rect">
            <a:avLst/>
          </a:prstGeom>
          <a:noFill/>
        </p:spPr>
        <p:txBody>
          <a:bodyPr wrap="square" rtlCol="0">
            <a:spAutoFit/>
          </a:bodyPr>
          <a:lstStyle/>
          <a:p>
            <a:r>
              <a:rPr lang="en-US" sz="12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p>
        </p:txBody>
      </p:sp>
      <p:pic>
        <p:nvPicPr>
          <p:cNvPr id="8" name="Imagen 36">
            <a:extLst>
              <a:ext uri="{FF2B5EF4-FFF2-40B4-BE49-F238E27FC236}">
                <a16:creationId xmlns:a16="http://schemas.microsoft.com/office/drawing/2014/main" xmln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680764"/>
            <a:ext cx="866849" cy="576706"/>
          </a:xfrm>
          <a:prstGeom prst="rect">
            <a:avLst/>
          </a:prstGeom>
        </p:spPr>
      </p:pic>
      <p:pic>
        <p:nvPicPr>
          <p:cNvPr id="9" name="Immagin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762005"/>
            <a:ext cx="1453337" cy="495465"/>
          </a:xfrm>
          <a:prstGeom prst="rect">
            <a:avLst/>
          </a:prstGeom>
          <a:noFill/>
        </p:spPr>
      </p:pic>
      <p:sp>
        <p:nvSpPr>
          <p:cNvPr id="10" name="CasellaDiTesto 9"/>
          <p:cNvSpPr txBox="1"/>
          <p:nvPr/>
        </p:nvSpPr>
        <p:spPr>
          <a:xfrm>
            <a:off x="10117536" y="9611139"/>
            <a:ext cx="8170464" cy="646331"/>
          </a:xfrm>
          <a:prstGeom prst="rect">
            <a:avLst/>
          </a:prstGeom>
          <a:noFill/>
        </p:spPr>
        <p:txBody>
          <a:bodyPr wrap="square" rtlCol="0">
            <a:spAutoFit/>
          </a:bodyPr>
          <a:lstStyle/>
          <a:p>
            <a:r>
              <a:rPr lang="en-US" sz="1200" dirty="0" smtClean="0"/>
              <a:t>Legal </a:t>
            </a:r>
            <a:r>
              <a:rPr lang="en-US" sz="1200" dirty="0"/>
              <a:t>description – Creative Commons licensing: The materials published on the </a:t>
            </a:r>
            <a:r>
              <a:rPr lang="en-US" sz="1200" dirty="0"/>
              <a:t>SOS project </a:t>
            </a:r>
            <a:r>
              <a:rPr lang="en-US" sz="1200" dirty="0"/>
              <a:t>website are classified as Open Educational Resources' (OER) and can be freely (without permission of their creators): downloaded, used, reused, copied, adapted, and shared by users, with information about the source of their origin.</a:t>
            </a:r>
            <a:endParaRPr lang="it-IT" sz="1200" dirty="0"/>
          </a:p>
        </p:txBody>
      </p:sp>
    </p:spTree>
    <p:extLst>
      <p:ext uri="{BB962C8B-B14F-4D97-AF65-F5344CB8AC3E}">
        <p14:creationId xmlns:p14="http://schemas.microsoft.com/office/powerpoint/2010/main" val="1734293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793775" y="800099"/>
            <a:ext cx="15596414" cy="3597765"/>
          </a:xfrm>
          <a:prstGeom prst="rect">
            <a:avLst/>
          </a:prstGeom>
          <a:noFill/>
          <a:ln>
            <a:noFill/>
          </a:ln>
        </p:spPr>
        <p:txBody>
          <a:bodyPr spcFirstLastPara="1" wrap="square" lIns="0" tIns="12050" rIns="0" bIns="0" anchor="t" anchorCtr="0">
            <a:spAutoFit/>
          </a:bodyPr>
          <a:lstStyle/>
          <a:p>
            <a:pPr marL="90170" indent="-269875" rtl="0">
              <a:spcBef>
                <a:spcPts val="0"/>
              </a:spcBef>
              <a:spcAft>
                <a:spcPts val="1000"/>
              </a:spcAft>
            </a:pPr>
            <a:r>
              <a:rPr lang="en-US" sz="7200" b="1" dirty="0">
                <a:solidFill>
                  <a:srgbClr val="343433"/>
                </a:solidFill>
                <a:latin typeface="Tahoma"/>
                <a:ea typeface="Tahoma"/>
                <a:cs typeface="Tahoma"/>
                <a:sym typeface="Tahoma"/>
              </a:rPr>
              <a:t>Unidad </a:t>
            </a:r>
            <a:r>
              <a:rPr lang="fr-FR" sz="7200" b="1" dirty="0">
                <a:solidFill>
                  <a:srgbClr val="343433"/>
                </a:solidFill>
                <a:latin typeface="Tahoma"/>
                <a:ea typeface="Tahoma"/>
                <a:cs typeface="Tahoma"/>
                <a:sym typeface="Tahoma"/>
              </a:rPr>
              <a:t>2.1 :</a:t>
            </a:r>
            <a:r>
              <a:rPr kumimoji="0" lang="fr-FR" sz="2000" b="1" i="0" u="none" strike="noStrike" kern="0" cap="none" spc="0" normalizeH="0" baseline="0" noProof="0" dirty="0">
                <a:ln>
                  <a:noFill/>
                </a:ln>
                <a:solidFill>
                  <a:srgbClr val="343433"/>
                </a:solidFill>
                <a:effectLst/>
                <a:uLnTx/>
                <a:uFillTx/>
                <a:latin typeface="Tahoma"/>
                <a:ea typeface="Tahoma"/>
                <a:cs typeface="Tahoma"/>
                <a:sym typeface="Arial"/>
              </a:rPr>
              <a:t> </a:t>
            </a:r>
            <a:r>
              <a:rPr kumimoji="0" lang="fr-FR" sz="2400" b="1" i="0" u="none" strike="noStrike" kern="0" cap="none" spc="0" normalizeH="0" baseline="0" noProof="0" dirty="0" err="1">
                <a:ln>
                  <a:noFill/>
                </a:ln>
                <a:solidFill>
                  <a:srgbClr val="343433"/>
                </a:solidFill>
                <a:effectLst/>
                <a:uLnTx/>
                <a:uFillTx/>
                <a:latin typeface="Tahoma"/>
                <a:ea typeface="Tahoma"/>
                <a:cs typeface="Tahoma"/>
                <a:sym typeface="Arial"/>
              </a:rPr>
              <a:t>Información</a:t>
            </a:r>
            <a:r>
              <a:rPr kumimoji="0" lang="fr-FR" sz="2400" b="1" i="0" u="none" strike="noStrike" kern="0" cap="none" spc="0" normalizeH="0" baseline="0" noProof="0" dirty="0">
                <a:ln>
                  <a:noFill/>
                </a:ln>
                <a:solidFill>
                  <a:srgbClr val="343433"/>
                </a:solidFill>
                <a:effectLst/>
                <a:uLnTx/>
                <a:uFillTx/>
                <a:latin typeface="Tahoma"/>
                <a:ea typeface="Tahoma"/>
                <a:cs typeface="Tahoma"/>
                <a:sym typeface="Arial"/>
              </a:rPr>
              <a:t> cultural y </a:t>
            </a:r>
            <a:r>
              <a:rPr kumimoji="0" lang="fr-FR" sz="2400" b="1" i="0" u="none" strike="noStrike" kern="0" cap="none" spc="0" normalizeH="0" baseline="0" noProof="0" dirty="0" err="1">
                <a:ln>
                  <a:noFill/>
                </a:ln>
                <a:solidFill>
                  <a:srgbClr val="343433"/>
                </a:solidFill>
                <a:effectLst/>
                <a:uLnTx/>
                <a:uFillTx/>
                <a:latin typeface="Tahoma"/>
                <a:ea typeface="Tahoma"/>
                <a:cs typeface="Tahoma"/>
                <a:sym typeface="Arial"/>
              </a:rPr>
              <a:t>oportunidades</a:t>
            </a:r>
            <a:r>
              <a:rPr kumimoji="0" lang="fr-FR" sz="2400" b="1" i="0" u="none" strike="noStrike" kern="0" cap="none" spc="0" normalizeH="0" baseline="0" noProof="0" dirty="0">
                <a:ln>
                  <a:noFill/>
                </a:ln>
                <a:solidFill>
                  <a:srgbClr val="343433"/>
                </a:solidFill>
                <a:effectLst/>
                <a:uLnTx/>
                <a:uFillTx/>
                <a:latin typeface="Tahoma"/>
                <a:ea typeface="Tahoma"/>
                <a:cs typeface="Tahoma"/>
                <a:sym typeface="Arial"/>
              </a:rPr>
              <a:t> en las </a:t>
            </a:r>
            <a:r>
              <a:rPr kumimoji="0" lang="fr-FR" sz="2400" b="1" i="0" u="none" strike="noStrike" kern="0" cap="none" spc="0" normalizeH="0" baseline="0" noProof="0" dirty="0" err="1">
                <a:ln>
                  <a:noFill/>
                </a:ln>
                <a:solidFill>
                  <a:srgbClr val="343433"/>
                </a:solidFill>
                <a:effectLst/>
                <a:uLnTx/>
                <a:uFillTx/>
                <a:latin typeface="Tahoma"/>
                <a:ea typeface="Tahoma"/>
                <a:cs typeface="Tahoma"/>
                <a:sym typeface="Arial"/>
              </a:rPr>
              <a:t>redes</a:t>
            </a:r>
            <a:r>
              <a:rPr kumimoji="0" lang="fr-FR" sz="2400" b="1" i="0" u="none" strike="noStrike" kern="0" cap="none" spc="0" normalizeH="0" baseline="0" noProof="0" dirty="0">
                <a:ln>
                  <a:noFill/>
                </a:ln>
                <a:solidFill>
                  <a:srgbClr val="343433"/>
                </a:solidFill>
                <a:effectLst/>
                <a:uLnTx/>
                <a:uFillTx/>
                <a:latin typeface="Tahoma"/>
                <a:ea typeface="Tahoma"/>
                <a:cs typeface="Tahoma"/>
                <a:sym typeface="Arial"/>
              </a:rPr>
              <a:t> sociales</a:t>
            </a:r>
            <a:endParaRPr lang="fr-FR" sz="2000" b="1" dirty="0">
              <a:solidFill>
                <a:srgbClr val="343433"/>
              </a:solidFill>
              <a:latin typeface="Tahoma"/>
              <a:ea typeface="Tahoma"/>
              <a:cs typeface="Tahoma"/>
            </a:endParaRPr>
          </a:p>
          <a:p>
            <a:pPr rtl="0">
              <a:spcBef>
                <a:spcPts val="0"/>
              </a:spcBef>
              <a:spcAft>
                <a:spcPts val="1000"/>
              </a:spcAft>
            </a:pPr>
            <a:endParaRPr lang="en-US" sz="2400" dirty="0"/>
          </a:p>
          <a:p>
            <a:pPr algn="just" rtl="0">
              <a:spcBef>
                <a:spcPts val="0"/>
              </a:spcBef>
              <a:spcAft>
                <a:spcPts val="1000"/>
              </a:spcAft>
            </a:pPr>
            <a:r>
              <a:rPr lang="en-US" sz="2800" dirty="0">
                <a:latin typeface="Calibri" panose="020F0502020204030204" pitchFamily="34" charset="0"/>
                <a:cs typeface="Calibri" panose="020F0502020204030204" pitchFamily="34" charset="0"/>
              </a:rPr>
              <a:t/>
            </a:r>
            <a:br>
              <a:rPr lang="en-US" sz="2800" dirty="0">
                <a:latin typeface="Calibri" panose="020F0502020204030204" pitchFamily="34" charset="0"/>
                <a:cs typeface="Calibri" panose="020F0502020204030204" pitchFamily="34" charset="0"/>
              </a:rPr>
            </a:br>
            <a:r>
              <a:rPr lang="es-ES" sz="2800" b="1" i="0" u="none" strike="noStrike" dirty="0">
                <a:solidFill>
                  <a:srgbClr val="000000"/>
                </a:solidFill>
                <a:effectLst/>
                <a:latin typeface="Calibri" panose="020F0502020204030204" pitchFamily="34" charset="0"/>
                <a:cs typeface="Calibri" panose="020F0502020204030204" pitchFamily="34" charset="0"/>
              </a:rPr>
              <a:t>YouTube </a:t>
            </a:r>
            <a:r>
              <a:rPr lang="es-ES" sz="2800" i="0" u="none" strike="noStrike" dirty="0">
                <a:solidFill>
                  <a:srgbClr val="000000"/>
                </a:solidFill>
                <a:effectLst/>
                <a:latin typeface="Calibri" panose="020F0502020204030204" pitchFamily="34" charset="0"/>
                <a:cs typeface="Calibri" panose="020F0502020204030204" pitchFamily="34" charset="0"/>
              </a:rPr>
              <a:t>es probablemente la mejor red social para contenido cultural. Además de la música y los espectáculos de tus cantantes o compositores favoritos, puedes encontrar muchas otras cosas como documentales, noticias, programas de televisión, tutoriales, etc. sobre casi todos los temas.</a:t>
            </a:r>
            <a:endParaRPr sz="2800" b="1" dirty="0">
              <a:solidFill>
                <a:srgbClr val="343433"/>
              </a:solidFill>
              <a:latin typeface="Calibri" panose="020F0502020204030204" pitchFamily="34" charset="0"/>
              <a:ea typeface="Tahoma"/>
              <a:cs typeface="Calibri" panose="020F0502020204030204" pitchFamily="34" charset="0"/>
              <a:sym typeface="Tahoma"/>
            </a:endParaRPr>
          </a:p>
        </p:txBody>
      </p:sp>
      <p:pic>
        <p:nvPicPr>
          <p:cNvPr id="85" name="Google Shape;8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3" name="Image 2">
            <a:extLst>
              <a:ext uri="{FF2B5EF4-FFF2-40B4-BE49-F238E27FC236}">
                <a16:creationId xmlns:a16="http://schemas.microsoft.com/office/drawing/2014/main" xmlns="" id="{9EA05C69-5AA8-4441-A034-CE9B974B5E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93810" y="4468483"/>
            <a:ext cx="11396344" cy="4355705"/>
          </a:xfrm>
          <a:prstGeom prst="rect">
            <a:avLst/>
          </a:prstGeom>
        </p:spPr>
      </p:pic>
      <p:sp>
        <p:nvSpPr>
          <p:cNvPr id="7" name="CuadroTexto 34">
            <a:extLst>
              <a:ext uri="{FF2B5EF4-FFF2-40B4-BE49-F238E27FC236}">
                <a16:creationId xmlns="" xmlns:a16="http://schemas.microsoft.com/office/drawing/2014/main" id="{44E54EA5-B936-477F-B276-BB60E2C6703D}"/>
              </a:ext>
            </a:extLst>
          </p:cNvPr>
          <p:cNvSpPr txBox="1"/>
          <p:nvPr/>
        </p:nvSpPr>
        <p:spPr>
          <a:xfrm>
            <a:off x="945427" y="9611139"/>
            <a:ext cx="7688210" cy="646331"/>
          </a:xfrm>
          <a:prstGeom prst="rect">
            <a:avLst/>
          </a:prstGeom>
          <a:noFill/>
        </p:spPr>
        <p:txBody>
          <a:bodyPr wrap="square" rtlCol="0">
            <a:spAutoFit/>
          </a:bodyPr>
          <a:lstStyle/>
          <a:p>
            <a:r>
              <a:rPr lang="en-US" sz="12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p>
        </p:txBody>
      </p:sp>
      <p:pic>
        <p:nvPicPr>
          <p:cNvPr id="8" name="Imagen 36">
            <a:extLst>
              <a:ext uri="{FF2B5EF4-FFF2-40B4-BE49-F238E27FC236}">
                <a16:creationId xmlns:a16="http://schemas.microsoft.com/office/drawing/2014/main" xmln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680764"/>
            <a:ext cx="866849" cy="576706"/>
          </a:xfrm>
          <a:prstGeom prst="rect">
            <a:avLst/>
          </a:prstGeom>
        </p:spPr>
      </p:pic>
      <p:pic>
        <p:nvPicPr>
          <p:cNvPr id="9" name="Immagin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762005"/>
            <a:ext cx="1453337" cy="495465"/>
          </a:xfrm>
          <a:prstGeom prst="rect">
            <a:avLst/>
          </a:prstGeom>
          <a:noFill/>
        </p:spPr>
      </p:pic>
      <p:sp>
        <p:nvSpPr>
          <p:cNvPr id="10" name="CasellaDiTesto 9"/>
          <p:cNvSpPr txBox="1"/>
          <p:nvPr/>
        </p:nvSpPr>
        <p:spPr>
          <a:xfrm>
            <a:off x="10117536" y="9611139"/>
            <a:ext cx="8170464" cy="646331"/>
          </a:xfrm>
          <a:prstGeom prst="rect">
            <a:avLst/>
          </a:prstGeom>
          <a:noFill/>
        </p:spPr>
        <p:txBody>
          <a:bodyPr wrap="square" rtlCol="0">
            <a:spAutoFit/>
          </a:bodyPr>
          <a:lstStyle/>
          <a:p>
            <a:r>
              <a:rPr lang="en-US" sz="1200" dirty="0" smtClean="0"/>
              <a:t>Legal </a:t>
            </a:r>
            <a:r>
              <a:rPr lang="en-US" sz="1200" dirty="0"/>
              <a:t>description – Creative Commons licensing: The materials published on the </a:t>
            </a:r>
            <a:r>
              <a:rPr lang="en-US" sz="1200" dirty="0"/>
              <a:t>SOS project </a:t>
            </a:r>
            <a:r>
              <a:rPr lang="en-US" sz="1200" dirty="0"/>
              <a:t>website are classified as Open Educational Resources' (OER) and can be freely (without permission of their creators): downloaded, used, reused, copied, adapted, and shared by users, with information about the source of their origin.</a:t>
            </a:r>
            <a:endParaRPr lang="it-IT" sz="1200" dirty="0"/>
          </a:p>
        </p:txBody>
      </p:sp>
    </p:spTree>
    <p:extLst>
      <p:ext uri="{BB962C8B-B14F-4D97-AF65-F5344CB8AC3E}">
        <p14:creationId xmlns:p14="http://schemas.microsoft.com/office/powerpoint/2010/main" val="24389290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793775" y="800099"/>
            <a:ext cx="15208225" cy="9871277"/>
          </a:xfrm>
          <a:prstGeom prst="rect">
            <a:avLst/>
          </a:prstGeom>
          <a:noFill/>
          <a:ln>
            <a:noFill/>
          </a:ln>
        </p:spPr>
        <p:txBody>
          <a:bodyPr spcFirstLastPara="1" wrap="square" lIns="0" tIns="12050" rIns="0" bIns="0" anchor="t" anchorCtr="0">
            <a:spAutoFit/>
          </a:bodyPr>
          <a:lstStyle/>
          <a:p>
            <a:pPr marL="90170" marR="0" lvl="0" indent="-269875" algn="l" defTabSz="914400" rtl="0" eaLnBrk="1" fontAlgn="auto" latinLnBrk="0" hangingPunct="1">
              <a:lnSpc>
                <a:spcPct val="100000"/>
              </a:lnSpc>
              <a:spcBef>
                <a:spcPts val="0"/>
              </a:spcBef>
              <a:spcAft>
                <a:spcPts val="1000"/>
              </a:spcAft>
              <a:buClr>
                <a:srgbClr val="000000"/>
              </a:buClr>
              <a:buSzTx/>
              <a:buFont typeface="Arial"/>
              <a:buNone/>
              <a:tabLst/>
              <a:defRPr/>
            </a:pPr>
            <a:r>
              <a:rPr kumimoji="0" lang="en-US" sz="6400" b="1" i="0" u="none" strike="noStrike" kern="0" cap="none" spc="0" normalizeH="0" baseline="0" noProof="0" dirty="0">
                <a:ln>
                  <a:noFill/>
                </a:ln>
                <a:solidFill>
                  <a:srgbClr val="343433"/>
                </a:solidFill>
                <a:effectLst/>
                <a:uLnTx/>
                <a:uFillTx/>
                <a:latin typeface="Tahoma"/>
                <a:ea typeface="Tahoma"/>
                <a:cs typeface="Tahoma"/>
                <a:sym typeface="Tahoma"/>
              </a:rPr>
              <a:t>Unidad </a:t>
            </a:r>
            <a:r>
              <a:rPr kumimoji="0" lang="fr-FR" sz="6400" b="1" i="0" u="none" strike="noStrike" kern="0" cap="none" spc="0" normalizeH="0" baseline="0" noProof="0" dirty="0">
                <a:ln>
                  <a:noFill/>
                </a:ln>
                <a:solidFill>
                  <a:srgbClr val="343433"/>
                </a:solidFill>
                <a:effectLst/>
                <a:uLnTx/>
                <a:uFillTx/>
                <a:latin typeface="Tahoma"/>
                <a:ea typeface="Tahoma"/>
                <a:cs typeface="Tahoma"/>
                <a:sym typeface="Tahoma"/>
              </a:rPr>
              <a:t>2.1 :</a:t>
            </a:r>
            <a:r>
              <a:rPr kumimoji="0" lang="fr-FR" sz="2700" b="1" i="0" u="none" strike="noStrike" kern="0" cap="none" spc="0" normalizeH="0" baseline="0" noProof="0" dirty="0" err="1">
                <a:ln>
                  <a:noFill/>
                </a:ln>
                <a:solidFill>
                  <a:srgbClr val="343433"/>
                </a:solidFill>
                <a:effectLst/>
                <a:uLnTx/>
                <a:uFillTx/>
                <a:latin typeface="Tahoma"/>
                <a:ea typeface="Tahoma"/>
                <a:cs typeface="Tahoma"/>
                <a:sym typeface="Arial"/>
              </a:rPr>
              <a:t>Información</a:t>
            </a:r>
            <a:r>
              <a:rPr kumimoji="0" lang="fr-FR" sz="2700" b="1" i="0" u="none" strike="noStrike" kern="0" cap="none" spc="0" normalizeH="0" baseline="0" noProof="0" dirty="0">
                <a:ln>
                  <a:noFill/>
                </a:ln>
                <a:solidFill>
                  <a:srgbClr val="343433"/>
                </a:solidFill>
                <a:effectLst/>
                <a:uLnTx/>
                <a:uFillTx/>
                <a:latin typeface="Tahoma"/>
                <a:ea typeface="Tahoma"/>
                <a:cs typeface="Tahoma"/>
                <a:sym typeface="Arial"/>
              </a:rPr>
              <a:t> cultural y </a:t>
            </a:r>
            <a:r>
              <a:rPr kumimoji="0" lang="fr-FR" sz="2700" b="1" i="0" u="none" strike="noStrike" kern="0" cap="none" spc="0" normalizeH="0" baseline="0" noProof="0" dirty="0" err="1">
                <a:ln>
                  <a:noFill/>
                </a:ln>
                <a:solidFill>
                  <a:srgbClr val="343433"/>
                </a:solidFill>
                <a:effectLst/>
                <a:uLnTx/>
                <a:uFillTx/>
                <a:latin typeface="Tahoma"/>
                <a:ea typeface="Tahoma"/>
                <a:cs typeface="Tahoma"/>
                <a:sym typeface="Arial"/>
              </a:rPr>
              <a:t>oportunidades</a:t>
            </a:r>
            <a:r>
              <a:rPr kumimoji="0" lang="fr-FR" sz="2700" b="1" i="0" u="none" strike="noStrike" kern="0" cap="none" spc="0" normalizeH="0" baseline="0" noProof="0" dirty="0">
                <a:ln>
                  <a:noFill/>
                </a:ln>
                <a:solidFill>
                  <a:srgbClr val="343433"/>
                </a:solidFill>
                <a:effectLst/>
                <a:uLnTx/>
                <a:uFillTx/>
                <a:latin typeface="Tahoma"/>
                <a:ea typeface="Tahoma"/>
                <a:cs typeface="Tahoma"/>
                <a:sym typeface="Arial"/>
              </a:rPr>
              <a:t> en las </a:t>
            </a:r>
            <a:r>
              <a:rPr kumimoji="0" lang="fr-FR" sz="2700" b="1" i="0" u="none" strike="noStrike" kern="0" cap="none" spc="0" normalizeH="0" baseline="0" noProof="0" dirty="0" err="1">
                <a:ln>
                  <a:noFill/>
                </a:ln>
                <a:solidFill>
                  <a:srgbClr val="343433"/>
                </a:solidFill>
                <a:effectLst/>
                <a:uLnTx/>
                <a:uFillTx/>
                <a:latin typeface="Tahoma"/>
                <a:ea typeface="Tahoma"/>
                <a:cs typeface="Tahoma"/>
                <a:sym typeface="Arial"/>
              </a:rPr>
              <a:t>redes</a:t>
            </a:r>
            <a:r>
              <a:rPr kumimoji="0" lang="fr-FR" sz="2700" b="1" i="0" u="none" strike="noStrike" kern="0" cap="none" spc="0" normalizeH="0" baseline="0" noProof="0" dirty="0">
                <a:ln>
                  <a:noFill/>
                </a:ln>
                <a:solidFill>
                  <a:srgbClr val="343433"/>
                </a:solidFill>
                <a:effectLst/>
                <a:uLnTx/>
                <a:uFillTx/>
                <a:latin typeface="Tahoma"/>
                <a:ea typeface="Tahoma"/>
                <a:cs typeface="Tahoma"/>
                <a:sym typeface="Arial"/>
              </a:rPr>
              <a:t> sociales</a:t>
            </a:r>
          </a:p>
          <a:p>
            <a:pPr rtl="0">
              <a:spcBef>
                <a:spcPts val="0"/>
              </a:spcBef>
              <a:spcAft>
                <a:spcPts val="1000"/>
              </a:spcAft>
            </a:pPr>
            <a:r>
              <a:rPr lang="en-US" sz="2400" dirty="0"/>
              <a:t/>
            </a:r>
            <a:br>
              <a:rPr lang="en-US" sz="2400" dirty="0"/>
            </a:br>
            <a:r>
              <a:rPr lang="en-US" sz="2400" dirty="0"/>
              <a:t/>
            </a:r>
            <a:br>
              <a:rPr lang="en-US" sz="2400" dirty="0"/>
            </a:br>
            <a:r>
              <a:rPr lang="en-US" sz="9600" dirty="0"/>
              <a:t/>
            </a:r>
            <a:br>
              <a:rPr lang="en-US" sz="9600" dirty="0"/>
            </a:br>
            <a:r>
              <a:rPr lang="en-US" sz="9600" dirty="0"/>
              <a:t/>
            </a:r>
            <a:br>
              <a:rPr lang="en-US" sz="9600" dirty="0"/>
            </a:br>
            <a:r>
              <a:rPr lang="en-US" sz="8800" dirty="0"/>
              <a:t/>
            </a:r>
            <a:br>
              <a:rPr lang="en-US" sz="8800" dirty="0"/>
            </a:br>
            <a:endParaRPr sz="7200" b="1" dirty="0">
              <a:solidFill>
                <a:srgbClr val="343433"/>
              </a:solidFill>
              <a:latin typeface="Tahoma"/>
              <a:ea typeface="Tahoma"/>
              <a:cs typeface="Tahoma"/>
              <a:sym typeface="Tahoma"/>
            </a:endParaRPr>
          </a:p>
          <a:p>
            <a:r>
              <a:rPr lang="en-US" sz="8800" dirty="0"/>
              <a:t/>
            </a:r>
            <a:br>
              <a:rPr lang="en-US" sz="8800" dirty="0"/>
            </a:br>
            <a:endParaRPr sz="7200" b="1" dirty="0">
              <a:solidFill>
                <a:srgbClr val="343433"/>
              </a:solidFill>
              <a:latin typeface="Tahoma"/>
              <a:ea typeface="Tahoma"/>
              <a:cs typeface="Tahoma"/>
              <a:sym typeface="Tahoma"/>
            </a:endParaRPr>
          </a:p>
        </p:txBody>
      </p:sp>
      <p:pic>
        <p:nvPicPr>
          <p:cNvPr id="85" name="Google Shape;8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sp>
        <p:nvSpPr>
          <p:cNvPr id="5" name="Rectangle 4">
            <a:extLst>
              <a:ext uri="{FF2B5EF4-FFF2-40B4-BE49-F238E27FC236}">
                <a16:creationId xmlns:a16="http://schemas.microsoft.com/office/drawing/2014/main" xmlns="" id="{C333D1DB-2991-47D5-AAFC-99E42290093E}"/>
              </a:ext>
            </a:extLst>
          </p:cNvPr>
          <p:cNvSpPr/>
          <p:nvPr/>
        </p:nvSpPr>
        <p:spPr>
          <a:xfrm>
            <a:off x="1796808" y="3211038"/>
            <a:ext cx="7347191" cy="422812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solidFill>
                <a:schemeClr val="tx1"/>
              </a:solidFill>
              <a:latin typeface="+mj-lt"/>
            </a:endParaRPr>
          </a:p>
          <a:p>
            <a:pPr algn="just"/>
            <a:r>
              <a:rPr lang="es-ES" sz="2800" b="0" dirty="0">
                <a:solidFill>
                  <a:schemeClr val="tx1"/>
                </a:solidFill>
                <a:effectLst/>
                <a:latin typeface="Calibri" panose="020F0502020204030204" pitchFamily="34" charset="0"/>
                <a:cs typeface="Calibri" panose="020F0502020204030204" pitchFamily="34" charset="0"/>
              </a:rPr>
              <a:t>Puedes compartir, guardar o suscribirte a tu música favorita, compositores, cantantes, artistas, canales de TV, etc. También puedes crear tu propia lista de reproducción haciendo clic en el botón "Guardar" como se muestra en la imagen.</a:t>
            </a:r>
            <a:endParaRPr lang="en-US" sz="2800" b="0" dirty="0">
              <a:solidFill>
                <a:schemeClr val="tx1"/>
              </a:solidFill>
              <a:effectLst/>
              <a:latin typeface="Calibri" panose="020F0502020204030204" pitchFamily="34" charset="0"/>
              <a:cs typeface="Calibri" panose="020F0502020204030204" pitchFamily="34" charset="0"/>
            </a:endParaRPr>
          </a:p>
          <a:p>
            <a:pPr algn="ctr"/>
            <a:endParaRPr lang="fr-FR" dirty="0"/>
          </a:p>
        </p:txBody>
      </p:sp>
      <p:pic>
        <p:nvPicPr>
          <p:cNvPr id="4098" name="Picture 2">
            <a:extLst>
              <a:ext uri="{FF2B5EF4-FFF2-40B4-BE49-F238E27FC236}">
                <a16:creationId xmlns:a16="http://schemas.microsoft.com/office/drawing/2014/main" xmlns="" id="{0296F691-5BED-4ADC-B501-77C0807CCCF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147032" y="3180966"/>
            <a:ext cx="5227321" cy="425704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34">
            <a:extLst>
              <a:ext uri="{FF2B5EF4-FFF2-40B4-BE49-F238E27FC236}">
                <a16:creationId xmlns="" xmlns:a16="http://schemas.microsoft.com/office/drawing/2014/main" id="{44E54EA5-B936-477F-B276-BB60E2C6703D}"/>
              </a:ext>
            </a:extLst>
          </p:cNvPr>
          <p:cNvSpPr txBox="1"/>
          <p:nvPr/>
        </p:nvSpPr>
        <p:spPr>
          <a:xfrm>
            <a:off x="945427" y="9611139"/>
            <a:ext cx="7688210" cy="646331"/>
          </a:xfrm>
          <a:prstGeom prst="rect">
            <a:avLst/>
          </a:prstGeom>
          <a:noFill/>
        </p:spPr>
        <p:txBody>
          <a:bodyPr wrap="square" rtlCol="0">
            <a:spAutoFit/>
          </a:bodyPr>
          <a:lstStyle/>
          <a:p>
            <a:r>
              <a:rPr lang="en-US" sz="12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p>
        </p:txBody>
      </p:sp>
      <p:pic>
        <p:nvPicPr>
          <p:cNvPr id="9" name="Imagen 36">
            <a:extLst>
              <a:ext uri="{FF2B5EF4-FFF2-40B4-BE49-F238E27FC236}">
                <a16:creationId xmlns:a16="http://schemas.microsoft.com/office/drawing/2014/main" xmln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680764"/>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762005"/>
            <a:ext cx="1453337" cy="495465"/>
          </a:xfrm>
          <a:prstGeom prst="rect">
            <a:avLst/>
          </a:prstGeom>
          <a:noFill/>
        </p:spPr>
      </p:pic>
      <p:sp>
        <p:nvSpPr>
          <p:cNvPr id="11" name="CasellaDiTesto 10"/>
          <p:cNvSpPr txBox="1"/>
          <p:nvPr/>
        </p:nvSpPr>
        <p:spPr>
          <a:xfrm>
            <a:off x="10117536" y="9611139"/>
            <a:ext cx="8170464" cy="646331"/>
          </a:xfrm>
          <a:prstGeom prst="rect">
            <a:avLst/>
          </a:prstGeom>
          <a:noFill/>
        </p:spPr>
        <p:txBody>
          <a:bodyPr wrap="square" rtlCol="0">
            <a:spAutoFit/>
          </a:bodyPr>
          <a:lstStyle/>
          <a:p>
            <a:r>
              <a:rPr lang="en-US" sz="1200" dirty="0" smtClean="0"/>
              <a:t>Legal </a:t>
            </a:r>
            <a:r>
              <a:rPr lang="en-US" sz="1200" dirty="0"/>
              <a:t>description – Creative Commons licensing: The materials published on the </a:t>
            </a:r>
            <a:r>
              <a:rPr lang="en-US" sz="1200" dirty="0"/>
              <a:t>SOS project </a:t>
            </a:r>
            <a:r>
              <a:rPr lang="en-US" sz="1200" dirty="0"/>
              <a:t>website are classified as Open Educational Resources' (OER) and can be freely (without permission of their creators): downloaded, used, reused, copied, adapted, and shared by users, with information about the source of their origin.</a:t>
            </a:r>
            <a:endParaRPr lang="it-IT" sz="1200" dirty="0"/>
          </a:p>
        </p:txBody>
      </p:sp>
    </p:spTree>
    <p:extLst>
      <p:ext uri="{BB962C8B-B14F-4D97-AF65-F5344CB8AC3E}">
        <p14:creationId xmlns:p14="http://schemas.microsoft.com/office/powerpoint/2010/main" val="848709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682528" y="800099"/>
            <a:ext cx="16717848" cy="12949043"/>
          </a:xfrm>
          <a:prstGeom prst="rect">
            <a:avLst/>
          </a:prstGeom>
          <a:noFill/>
          <a:ln>
            <a:noFill/>
          </a:ln>
        </p:spPr>
        <p:txBody>
          <a:bodyPr spcFirstLastPara="1" wrap="square" lIns="0" tIns="12050" rIns="0" bIns="0" anchor="t" anchorCtr="0">
            <a:spAutoFit/>
          </a:bodyPr>
          <a:lstStyle/>
          <a:p>
            <a:pPr marL="90170" marR="0" lvl="0" indent="-269875" algn="l" defTabSz="914400" rtl="0" eaLnBrk="1" fontAlgn="auto" latinLnBrk="0" hangingPunct="1">
              <a:lnSpc>
                <a:spcPct val="100000"/>
              </a:lnSpc>
              <a:spcBef>
                <a:spcPts val="0"/>
              </a:spcBef>
              <a:spcAft>
                <a:spcPts val="1000"/>
              </a:spcAft>
              <a:buClr>
                <a:srgbClr val="000000"/>
              </a:buClr>
              <a:buSzTx/>
              <a:buFont typeface="Arial"/>
              <a:buNone/>
              <a:tabLst/>
              <a:defRPr/>
            </a:pPr>
            <a:r>
              <a:rPr kumimoji="0" lang="en-US" sz="6400" b="1" i="0" u="none" strike="noStrike" kern="0" cap="none" spc="0" normalizeH="0" baseline="0" noProof="0" dirty="0">
                <a:ln>
                  <a:noFill/>
                </a:ln>
                <a:solidFill>
                  <a:srgbClr val="343433"/>
                </a:solidFill>
                <a:effectLst/>
                <a:uLnTx/>
                <a:uFillTx/>
                <a:latin typeface="Tahoma"/>
                <a:ea typeface="Tahoma"/>
                <a:cs typeface="Tahoma"/>
                <a:sym typeface="Tahoma"/>
              </a:rPr>
              <a:t>Unidad </a:t>
            </a:r>
            <a:r>
              <a:rPr kumimoji="0" lang="fr-FR" sz="6400" b="1" i="0" u="none" strike="noStrike" kern="0" cap="none" spc="0" normalizeH="0" baseline="0" noProof="0" dirty="0">
                <a:ln>
                  <a:noFill/>
                </a:ln>
                <a:solidFill>
                  <a:srgbClr val="343433"/>
                </a:solidFill>
                <a:effectLst/>
                <a:uLnTx/>
                <a:uFillTx/>
                <a:latin typeface="Tahoma"/>
                <a:ea typeface="Tahoma"/>
                <a:cs typeface="Tahoma"/>
                <a:sym typeface="Tahoma"/>
              </a:rPr>
              <a:t>2.1 :</a:t>
            </a:r>
            <a:r>
              <a:rPr kumimoji="0" lang="fr-FR" sz="2700" b="1" i="0" u="none" strike="noStrike" kern="0" cap="none" spc="0" normalizeH="0" baseline="0" noProof="0" dirty="0" err="1">
                <a:ln>
                  <a:noFill/>
                </a:ln>
                <a:solidFill>
                  <a:srgbClr val="343433"/>
                </a:solidFill>
                <a:effectLst/>
                <a:uLnTx/>
                <a:uFillTx/>
                <a:latin typeface="Tahoma"/>
                <a:ea typeface="Tahoma"/>
                <a:cs typeface="Tahoma"/>
                <a:sym typeface="Arial"/>
              </a:rPr>
              <a:t>Información</a:t>
            </a:r>
            <a:r>
              <a:rPr kumimoji="0" lang="fr-FR" sz="2700" b="1" i="0" u="none" strike="noStrike" kern="0" cap="none" spc="0" normalizeH="0" baseline="0" noProof="0" dirty="0">
                <a:ln>
                  <a:noFill/>
                </a:ln>
                <a:solidFill>
                  <a:srgbClr val="343433"/>
                </a:solidFill>
                <a:effectLst/>
                <a:uLnTx/>
                <a:uFillTx/>
                <a:latin typeface="Tahoma"/>
                <a:ea typeface="Tahoma"/>
                <a:cs typeface="Tahoma"/>
                <a:sym typeface="Arial"/>
              </a:rPr>
              <a:t> cultural y </a:t>
            </a:r>
            <a:r>
              <a:rPr kumimoji="0" lang="fr-FR" sz="2700" b="1" i="0" u="none" strike="noStrike" kern="0" cap="none" spc="0" normalizeH="0" baseline="0" noProof="0" dirty="0" err="1">
                <a:ln>
                  <a:noFill/>
                </a:ln>
                <a:solidFill>
                  <a:srgbClr val="343433"/>
                </a:solidFill>
                <a:effectLst/>
                <a:uLnTx/>
                <a:uFillTx/>
                <a:latin typeface="Tahoma"/>
                <a:ea typeface="Tahoma"/>
                <a:cs typeface="Tahoma"/>
                <a:sym typeface="Arial"/>
              </a:rPr>
              <a:t>oportunidades</a:t>
            </a:r>
            <a:r>
              <a:rPr kumimoji="0" lang="fr-FR" sz="2700" b="1" i="0" u="none" strike="noStrike" kern="0" cap="none" spc="0" normalizeH="0" baseline="0" noProof="0" dirty="0">
                <a:ln>
                  <a:noFill/>
                </a:ln>
                <a:solidFill>
                  <a:srgbClr val="343433"/>
                </a:solidFill>
                <a:effectLst/>
                <a:uLnTx/>
                <a:uFillTx/>
                <a:latin typeface="Tahoma"/>
                <a:ea typeface="Tahoma"/>
                <a:cs typeface="Tahoma"/>
                <a:sym typeface="Arial"/>
              </a:rPr>
              <a:t> en las </a:t>
            </a:r>
            <a:r>
              <a:rPr kumimoji="0" lang="fr-FR" sz="2700" b="1" i="0" u="none" strike="noStrike" kern="0" cap="none" spc="0" normalizeH="0" baseline="0" noProof="0" dirty="0" err="1">
                <a:ln>
                  <a:noFill/>
                </a:ln>
                <a:solidFill>
                  <a:srgbClr val="343433"/>
                </a:solidFill>
                <a:effectLst/>
                <a:uLnTx/>
                <a:uFillTx/>
                <a:latin typeface="Tahoma"/>
                <a:ea typeface="Tahoma"/>
                <a:cs typeface="Tahoma"/>
                <a:sym typeface="Arial"/>
              </a:rPr>
              <a:t>redes</a:t>
            </a:r>
            <a:r>
              <a:rPr kumimoji="0" lang="fr-FR" sz="2700" b="1" i="0" u="none" strike="noStrike" kern="0" cap="none" spc="0" normalizeH="0" baseline="0" noProof="0" dirty="0">
                <a:ln>
                  <a:noFill/>
                </a:ln>
                <a:solidFill>
                  <a:srgbClr val="343433"/>
                </a:solidFill>
                <a:effectLst/>
                <a:uLnTx/>
                <a:uFillTx/>
                <a:latin typeface="Tahoma"/>
                <a:ea typeface="Tahoma"/>
                <a:cs typeface="Tahoma"/>
                <a:sym typeface="Arial"/>
              </a:rPr>
              <a:t> sociales</a:t>
            </a:r>
          </a:p>
          <a:p>
            <a:pPr rtl="0">
              <a:spcBef>
                <a:spcPts val="0"/>
              </a:spcBef>
              <a:spcAft>
                <a:spcPts val="1000"/>
              </a:spcAft>
            </a:pPr>
            <a:r>
              <a:rPr lang="en-US" sz="2400" dirty="0"/>
              <a:t/>
            </a:r>
            <a:br>
              <a:rPr lang="en-US" sz="2400" dirty="0"/>
            </a:br>
            <a:r>
              <a:rPr lang="en-US" sz="2400" dirty="0"/>
              <a:t/>
            </a:r>
            <a:br>
              <a:rPr lang="en-US" sz="2400" dirty="0"/>
            </a:br>
            <a:r>
              <a:rPr lang="en-US" sz="9600" dirty="0"/>
              <a:t/>
            </a:r>
            <a:br>
              <a:rPr lang="en-US" sz="9600" dirty="0"/>
            </a:br>
            <a:r>
              <a:rPr lang="en-US" sz="9600" dirty="0"/>
              <a:t/>
            </a:r>
            <a:br>
              <a:rPr lang="en-US" sz="9600" dirty="0"/>
            </a:br>
            <a:r>
              <a:rPr lang="en-US" sz="9600" dirty="0"/>
              <a:t/>
            </a:r>
            <a:br>
              <a:rPr lang="en-US" sz="9600" dirty="0"/>
            </a:br>
            <a:r>
              <a:rPr lang="en-US" sz="9600" dirty="0"/>
              <a:t/>
            </a:r>
            <a:br>
              <a:rPr lang="en-US" sz="9600" dirty="0"/>
            </a:br>
            <a:r>
              <a:rPr lang="en-US" sz="8800" dirty="0"/>
              <a:t/>
            </a:r>
            <a:br>
              <a:rPr lang="en-US" sz="8800" dirty="0"/>
            </a:br>
            <a:endParaRPr sz="7200" b="1" dirty="0">
              <a:solidFill>
                <a:srgbClr val="343433"/>
              </a:solidFill>
              <a:latin typeface="Tahoma"/>
              <a:ea typeface="Tahoma"/>
              <a:cs typeface="Tahoma"/>
              <a:sym typeface="Tahoma"/>
            </a:endParaRPr>
          </a:p>
          <a:p>
            <a:r>
              <a:rPr lang="en-US" sz="8800" dirty="0"/>
              <a:t/>
            </a:r>
            <a:br>
              <a:rPr lang="en-US" sz="8800" dirty="0"/>
            </a:br>
            <a:endParaRPr sz="7200" b="1" dirty="0">
              <a:solidFill>
                <a:srgbClr val="343433"/>
              </a:solidFill>
              <a:latin typeface="Tahoma"/>
              <a:ea typeface="Tahoma"/>
              <a:cs typeface="Tahoma"/>
              <a:sym typeface="Tahoma"/>
            </a:endParaRPr>
          </a:p>
        </p:txBody>
      </p:sp>
      <p:pic>
        <p:nvPicPr>
          <p:cNvPr id="85" name="Google Shape;8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3" name="Image 2">
            <a:extLst>
              <a:ext uri="{FF2B5EF4-FFF2-40B4-BE49-F238E27FC236}">
                <a16:creationId xmlns:a16="http://schemas.microsoft.com/office/drawing/2014/main" xmlns="" id="{EA74B591-2F73-45DF-ABD6-D05CA2813ED6}"/>
              </a:ext>
            </a:extLst>
          </p:cNvPr>
          <p:cNvPicPr>
            <a:picLocks noChangeAspect="1"/>
          </p:cNvPicPr>
          <p:nvPr/>
        </p:nvPicPr>
        <p:blipFill>
          <a:blip r:embed="rId4"/>
          <a:stretch>
            <a:fillRect/>
          </a:stretch>
        </p:blipFill>
        <p:spPr>
          <a:xfrm>
            <a:off x="10755044" y="1828800"/>
            <a:ext cx="3944368" cy="6866626"/>
          </a:xfrm>
          <a:prstGeom prst="rect">
            <a:avLst/>
          </a:prstGeom>
        </p:spPr>
      </p:pic>
      <p:sp>
        <p:nvSpPr>
          <p:cNvPr id="2" name="Rectangle 1">
            <a:extLst>
              <a:ext uri="{FF2B5EF4-FFF2-40B4-BE49-F238E27FC236}">
                <a16:creationId xmlns:a16="http://schemas.microsoft.com/office/drawing/2014/main" xmlns="" id="{EC9D7AA0-E38E-4A4C-910F-2351CCECAF06}"/>
              </a:ext>
            </a:extLst>
          </p:cNvPr>
          <p:cNvSpPr/>
          <p:nvPr/>
        </p:nvSpPr>
        <p:spPr>
          <a:xfrm>
            <a:off x="1868630" y="3278038"/>
            <a:ext cx="8282203" cy="541738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dirty="0">
              <a:solidFill>
                <a:srgbClr val="000000"/>
              </a:solidFill>
              <a:latin typeface="+mj-lt"/>
            </a:endParaRPr>
          </a:p>
          <a:p>
            <a:pPr algn="just"/>
            <a:endParaRPr lang="en-US" sz="2400" dirty="0">
              <a:solidFill>
                <a:srgbClr val="000000"/>
              </a:solidFill>
              <a:latin typeface="Calibri" panose="020F0502020204030204" pitchFamily="34" charset="0"/>
              <a:cs typeface="Calibri" panose="020F0502020204030204" pitchFamily="34" charset="0"/>
            </a:endParaRPr>
          </a:p>
          <a:p>
            <a:pPr algn="just"/>
            <a:r>
              <a:rPr lang="es-ES" sz="2400" b="0" dirty="0">
                <a:solidFill>
                  <a:schemeClr val="tx1"/>
                </a:solidFill>
                <a:effectLst/>
                <a:latin typeface="Calibri" panose="020F0502020204030204" pitchFamily="34" charset="0"/>
                <a:cs typeface="Calibri" panose="020F0502020204030204" pitchFamily="34" charset="0"/>
              </a:rPr>
              <a:t>Los videos que ha visto recientemente se guardarán automáticamente en el "</a:t>
            </a:r>
            <a:r>
              <a:rPr lang="es-ES" sz="2400" b="1" dirty="0">
                <a:solidFill>
                  <a:schemeClr val="tx1"/>
                </a:solidFill>
                <a:effectLst/>
                <a:latin typeface="Calibri" panose="020F0502020204030204" pitchFamily="34" charset="0"/>
                <a:cs typeface="Calibri" panose="020F0502020204030204" pitchFamily="34" charset="0"/>
              </a:rPr>
              <a:t>historial</a:t>
            </a:r>
            <a:r>
              <a:rPr lang="es-ES" sz="2400" b="0" dirty="0">
                <a:solidFill>
                  <a:schemeClr val="tx1"/>
                </a:solidFill>
                <a:effectLst/>
                <a:latin typeface="Calibri" panose="020F0502020204030204" pitchFamily="34" charset="0"/>
                <a:cs typeface="Calibri" panose="020F0502020204030204" pitchFamily="34" charset="0"/>
              </a:rPr>
              <a:t>" para que sea más fácil volver y encontrar la pieza musical o cualquier otro video que hayas visto.</a:t>
            </a:r>
          </a:p>
          <a:p>
            <a:pPr algn="just"/>
            <a:endParaRPr lang="es-ES" sz="2400" dirty="0">
              <a:solidFill>
                <a:schemeClr val="tx1"/>
              </a:solidFill>
              <a:latin typeface="Calibri" panose="020F0502020204030204" pitchFamily="34" charset="0"/>
              <a:cs typeface="Calibri" panose="020F0502020204030204" pitchFamily="34" charset="0"/>
            </a:endParaRPr>
          </a:p>
          <a:p>
            <a:pPr algn="just"/>
            <a:r>
              <a:rPr lang="es-ES" sz="2400" b="0" dirty="0">
                <a:solidFill>
                  <a:schemeClr val="tx1"/>
                </a:solidFill>
                <a:effectLst/>
                <a:latin typeface="Calibri" panose="020F0502020204030204" pitchFamily="34" charset="0"/>
                <a:cs typeface="Calibri" panose="020F0502020204030204" pitchFamily="34" charset="0"/>
              </a:rPr>
              <a:t>Es más fácil mantenerse en contacto y e informado/a sobre los eventos culturales y creativos actuales utilizando las redes sociales. Las páginas de Facebook brindan actualizaciones e información reciente sobre los eventos en curso, mientras que Instagram muestra más fotos, videos en directo y videos cortos sobre esos eventos. YouTube es una biblioteca de videos donde puedes encontrar muchos trabajos creativos y culturales interesantes, eventos y tutoriales de forma gratuita.</a:t>
            </a:r>
            <a:endParaRPr lang="en-US" sz="2400" b="0" dirty="0">
              <a:solidFill>
                <a:schemeClr val="tx1"/>
              </a:solidFill>
              <a:effectLst/>
              <a:latin typeface="Calibri" panose="020F0502020204030204" pitchFamily="34" charset="0"/>
              <a:cs typeface="Calibri" panose="020F0502020204030204" pitchFamily="34" charset="0"/>
            </a:endParaRPr>
          </a:p>
          <a:p>
            <a:pPr algn="ctr"/>
            <a:endParaRPr lang="en-US" sz="1400" b="0" i="0" u="none" strike="noStrike" dirty="0">
              <a:solidFill>
                <a:srgbClr val="000000"/>
              </a:solidFill>
              <a:effectLst/>
              <a:latin typeface="Times New Roman" panose="02020603050405020304" pitchFamily="18" charset="0"/>
            </a:endParaRPr>
          </a:p>
          <a:p>
            <a:pPr algn="ctr"/>
            <a:endParaRPr lang="fr-FR" dirty="0"/>
          </a:p>
        </p:txBody>
      </p:sp>
      <p:sp>
        <p:nvSpPr>
          <p:cNvPr id="8" name="CuadroTexto 34">
            <a:extLst>
              <a:ext uri="{FF2B5EF4-FFF2-40B4-BE49-F238E27FC236}">
                <a16:creationId xmlns="" xmlns:a16="http://schemas.microsoft.com/office/drawing/2014/main" id="{44E54EA5-B936-477F-B276-BB60E2C6703D}"/>
              </a:ext>
            </a:extLst>
          </p:cNvPr>
          <p:cNvSpPr txBox="1"/>
          <p:nvPr/>
        </p:nvSpPr>
        <p:spPr>
          <a:xfrm>
            <a:off x="945427" y="9611139"/>
            <a:ext cx="7688210" cy="646331"/>
          </a:xfrm>
          <a:prstGeom prst="rect">
            <a:avLst/>
          </a:prstGeom>
          <a:noFill/>
        </p:spPr>
        <p:txBody>
          <a:bodyPr wrap="square" rtlCol="0">
            <a:spAutoFit/>
          </a:bodyPr>
          <a:lstStyle/>
          <a:p>
            <a:r>
              <a:rPr lang="en-US" sz="12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p>
        </p:txBody>
      </p:sp>
      <p:pic>
        <p:nvPicPr>
          <p:cNvPr id="9" name="Imagen 36">
            <a:extLst>
              <a:ext uri="{FF2B5EF4-FFF2-40B4-BE49-F238E27FC236}">
                <a16:creationId xmlns:a16="http://schemas.microsoft.com/office/drawing/2014/main" xmln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680764"/>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762005"/>
            <a:ext cx="1453337" cy="495465"/>
          </a:xfrm>
          <a:prstGeom prst="rect">
            <a:avLst/>
          </a:prstGeom>
          <a:noFill/>
        </p:spPr>
      </p:pic>
      <p:sp>
        <p:nvSpPr>
          <p:cNvPr id="11" name="CasellaDiTesto 10"/>
          <p:cNvSpPr txBox="1"/>
          <p:nvPr/>
        </p:nvSpPr>
        <p:spPr>
          <a:xfrm>
            <a:off x="10117536" y="9611139"/>
            <a:ext cx="8170464" cy="646331"/>
          </a:xfrm>
          <a:prstGeom prst="rect">
            <a:avLst/>
          </a:prstGeom>
          <a:noFill/>
        </p:spPr>
        <p:txBody>
          <a:bodyPr wrap="square" rtlCol="0">
            <a:spAutoFit/>
          </a:bodyPr>
          <a:lstStyle/>
          <a:p>
            <a:r>
              <a:rPr lang="en-US" sz="1200" dirty="0" smtClean="0"/>
              <a:t>Legal </a:t>
            </a:r>
            <a:r>
              <a:rPr lang="en-US" sz="1200" dirty="0"/>
              <a:t>description – Creative Commons licensing: The materials published on the </a:t>
            </a:r>
            <a:r>
              <a:rPr lang="en-US" sz="1200" dirty="0"/>
              <a:t>SOS project </a:t>
            </a:r>
            <a:r>
              <a:rPr lang="en-US" sz="1200" dirty="0"/>
              <a:t>website are classified as Open Educational Resources' (OER) and can be freely (without permission of their creators): downloaded, used, reused, copied, adapted, and shared by users, with information about the source of their origin.</a:t>
            </a:r>
            <a:endParaRPr lang="it-IT" sz="1200" dirty="0"/>
          </a:p>
        </p:txBody>
      </p:sp>
    </p:spTree>
    <p:extLst>
      <p:ext uri="{BB962C8B-B14F-4D97-AF65-F5344CB8AC3E}">
        <p14:creationId xmlns:p14="http://schemas.microsoft.com/office/powerpoint/2010/main" val="948462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793775" y="800099"/>
            <a:ext cx="14561244" cy="12943913"/>
          </a:xfrm>
          <a:prstGeom prst="rect">
            <a:avLst/>
          </a:prstGeom>
          <a:noFill/>
          <a:ln>
            <a:noFill/>
          </a:ln>
        </p:spPr>
        <p:txBody>
          <a:bodyPr spcFirstLastPara="1" wrap="square" lIns="0" tIns="12050" rIns="0" bIns="0" anchor="t" anchorCtr="0">
            <a:spAutoFit/>
          </a:bodyPr>
          <a:lstStyle/>
          <a:p>
            <a:pPr marL="90170" indent="-269875" rtl="0">
              <a:spcBef>
                <a:spcPts val="0"/>
              </a:spcBef>
              <a:spcAft>
                <a:spcPts val="1000"/>
              </a:spcAft>
            </a:pPr>
            <a:r>
              <a:rPr lang="en-US" sz="7200" b="1" dirty="0">
                <a:solidFill>
                  <a:srgbClr val="343433"/>
                </a:solidFill>
                <a:latin typeface="Tahoma"/>
                <a:ea typeface="Tahoma"/>
                <a:cs typeface="Tahoma"/>
                <a:sym typeface="Tahoma"/>
              </a:rPr>
              <a:t>Unidad </a:t>
            </a:r>
            <a:r>
              <a:rPr lang="fr-FR" sz="7200" b="1" dirty="0">
                <a:solidFill>
                  <a:srgbClr val="343433"/>
                </a:solidFill>
                <a:latin typeface="Tahoma"/>
                <a:ea typeface="Tahoma"/>
                <a:cs typeface="Tahoma"/>
                <a:sym typeface="Tahoma"/>
              </a:rPr>
              <a:t>2.2:</a:t>
            </a:r>
            <a:r>
              <a:rPr lang="en-US" sz="3200" b="1" i="0" u="none" strike="noStrike" dirty="0" err="1">
                <a:solidFill>
                  <a:srgbClr val="000000"/>
                </a:solidFill>
                <a:effectLst/>
                <a:latin typeface="Times New Roman" panose="02020603050405020304" pitchFamily="18" charset="0"/>
              </a:rPr>
              <a:t>Crear</a:t>
            </a:r>
            <a:r>
              <a:rPr lang="en-US" sz="3200" b="1" i="0" u="none" strike="noStrike" dirty="0">
                <a:solidFill>
                  <a:srgbClr val="000000"/>
                </a:solidFill>
                <a:effectLst/>
                <a:latin typeface="Times New Roman" panose="02020603050405020304" pitchFamily="18" charset="0"/>
              </a:rPr>
              <a:t> y </a:t>
            </a:r>
            <a:r>
              <a:rPr lang="en-US" sz="3200" b="1" i="0" u="none" strike="noStrike" dirty="0" err="1">
                <a:solidFill>
                  <a:srgbClr val="000000"/>
                </a:solidFill>
                <a:effectLst/>
                <a:latin typeface="Times New Roman" panose="02020603050405020304" pitchFamily="18" charset="0"/>
              </a:rPr>
              <a:t>promover</a:t>
            </a:r>
            <a:r>
              <a:rPr lang="en-US" sz="3200" b="1" i="0" u="none" strike="noStrike" dirty="0">
                <a:solidFill>
                  <a:srgbClr val="000000"/>
                </a:solidFill>
                <a:effectLst/>
                <a:latin typeface="Times New Roman" panose="02020603050405020304" pitchFamily="18" charset="0"/>
              </a:rPr>
              <a:t> la </a:t>
            </a:r>
            <a:r>
              <a:rPr lang="en-US" sz="3200" b="1" i="0" u="none" strike="noStrike" dirty="0" err="1">
                <a:solidFill>
                  <a:srgbClr val="000000"/>
                </a:solidFill>
                <a:effectLst/>
                <a:latin typeface="Times New Roman" panose="02020603050405020304" pitchFamily="18" charset="0"/>
              </a:rPr>
              <a:t>cultura</a:t>
            </a:r>
            <a:r>
              <a:rPr lang="en-US" sz="3200" b="1" i="0" u="none" strike="noStrike" dirty="0">
                <a:solidFill>
                  <a:srgbClr val="000000"/>
                </a:solidFill>
                <a:effectLst/>
                <a:latin typeface="Times New Roman" panose="02020603050405020304" pitchFamily="18" charset="0"/>
              </a:rPr>
              <a:t> </a:t>
            </a:r>
            <a:r>
              <a:rPr lang="en-US" sz="3200" b="1" i="0" u="none" strike="noStrike" dirty="0" err="1">
                <a:solidFill>
                  <a:srgbClr val="000000"/>
                </a:solidFill>
                <a:effectLst/>
                <a:latin typeface="Times New Roman" panose="02020603050405020304" pitchFamily="18" charset="0"/>
              </a:rPr>
              <a:t>en</a:t>
            </a:r>
            <a:r>
              <a:rPr lang="en-US" sz="3200" b="1" i="0" u="none" strike="noStrike" dirty="0">
                <a:solidFill>
                  <a:srgbClr val="000000"/>
                </a:solidFill>
                <a:effectLst/>
                <a:latin typeface="Times New Roman" panose="02020603050405020304" pitchFamily="18" charset="0"/>
              </a:rPr>
              <a:t> las redes </a:t>
            </a:r>
            <a:r>
              <a:rPr lang="en-US" sz="3200" b="1" i="0" u="none" strike="noStrike" dirty="0" err="1">
                <a:solidFill>
                  <a:srgbClr val="000000"/>
                </a:solidFill>
                <a:effectLst/>
                <a:latin typeface="Times New Roman" panose="02020603050405020304" pitchFamily="18" charset="0"/>
              </a:rPr>
              <a:t>sociales</a:t>
            </a:r>
            <a:r>
              <a:rPr lang="en-US" sz="2400" dirty="0"/>
              <a:t/>
            </a:r>
            <a:br>
              <a:rPr lang="en-US" sz="2400" dirty="0"/>
            </a:br>
            <a:r>
              <a:rPr lang="en-US" sz="2400" dirty="0"/>
              <a:t/>
            </a:r>
            <a:br>
              <a:rPr lang="en-US" sz="2400" dirty="0"/>
            </a:br>
            <a:r>
              <a:rPr lang="en-US" sz="9600" dirty="0"/>
              <a:t/>
            </a:r>
            <a:br>
              <a:rPr lang="en-US" sz="9600" dirty="0"/>
            </a:br>
            <a:r>
              <a:rPr lang="en-US" sz="9600" dirty="0"/>
              <a:t/>
            </a:r>
            <a:br>
              <a:rPr lang="en-US" sz="9600" dirty="0"/>
            </a:br>
            <a:r>
              <a:rPr lang="en-US" sz="9600" dirty="0"/>
              <a:t/>
            </a:r>
            <a:br>
              <a:rPr lang="en-US" sz="9600" dirty="0"/>
            </a:br>
            <a:r>
              <a:rPr lang="en-US" sz="9600" dirty="0"/>
              <a:t/>
            </a:r>
            <a:br>
              <a:rPr lang="en-US" sz="9600" dirty="0"/>
            </a:br>
            <a:r>
              <a:rPr lang="en-US" sz="8800" dirty="0"/>
              <a:t/>
            </a:r>
            <a:br>
              <a:rPr lang="en-US" sz="8800" dirty="0"/>
            </a:br>
            <a:endParaRPr sz="7200" b="1" dirty="0">
              <a:solidFill>
                <a:srgbClr val="343433"/>
              </a:solidFill>
              <a:latin typeface="Tahoma"/>
              <a:ea typeface="Tahoma"/>
              <a:cs typeface="Tahoma"/>
              <a:sym typeface="Tahoma"/>
            </a:endParaRPr>
          </a:p>
          <a:p>
            <a:r>
              <a:rPr lang="en-US" sz="8800" dirty="0"/>
              <a:t/>
            </a:r>
            <a:br>
              <a:rPr lang="en-US" sz="8800" dirty="0"/>
            </a:br>
            <a:endParaRPr sz="7200" b="1" dirty="0">
              <a:solidFill>
                <a:srgbClr val="343433"/>
              </a:solidFill>
              <a:latin typeface="Tahoma"/>
              <a:ea typeface="Tahoma"/>
              <a:cs typeface="Tahoma"/>
              <a:sym typeface="Tahoma"/>
            </a:endParaRPr>
          </a:p>
        </p:txBody>
      </p:sp>
      <p:pic>
        <p:nvPicPr>
          <p:cNvPr id="85" name="Google Shape;8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4" name="Image 3">
            <a:extLst>
              <a:ext uri="{FF2B5EF4-FFF2-40B4-BE49-F238E27FC236}">
                <a16:creationId xmlns:a16="http://schemas.microsoft.com/office/drawing/2014/main" xmlns="" id="{EA63B97F-B122-47F1-8C3F-47749A4984FA}"/>
              </a:ext>
            </a:extLst>
          </p:cNvPr>
          <p:cNvPicPr>
            <a:picLocks noChangeAspect="1"/>
          </p:cNvPicPr>
          <p:nvPr/>
        </p:nvPicPr>
        <p:blipFill>
          <a:blip r:embed="rId4"/>
          <a:stretch>
            <a:fillRect/>
          </a:stretch>
        </p:blipFill>
        <p:spPr>
          <a:xfrm>
            <a:off x="10869285" y="2415396"/>
            <a:ext cx="4485734" cy="6521570"/>
          </a:xfrm>
          <a:prstGeom prst="rect">
            <a:avLst/>
          </a:prstGeom>
        </p:spPr>
      </p:pic>
      <p:sp>
        <p:nvSpPr>
          <p:cNvPr id="2" name="Rectangle 1">
            <a:extLst>
              <a:ext uri="{FF2B5EF4-FFF2-40B4-BE49-F238E27FC236}">
                <a16:creationId xmlns:a16="http://schemas.microsoft.com/office/drawing/2014/main" xmlns="" id="{B2876A11-E26E-4D22-B0AD-26D836CBC703}"/>
              </a:ext>
            </a:extLst>
          </p:cNvPr>
          <p:cNvSpPr/>
          <p:nvPr/>
        </p:nvSpPr>
        <p:spPr>
          <a:xfrm>
            <a:off x="1500995" y="2728463"/>
            <a:ext cx="8005313" cy="65215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spcBef>
                <a:spcPts val="0"/>
              </a:spcBef>
              <a:spcAft>
                <a:spcPts val="1000"/>
              </a:spcAft>
            </a:pPr>
            <a:endParaRPr lang="en-US" sz="2000" dirty="0">
              <a:solidFill>
                <a:srgbClr val="000000"/>
              </a:solidFill>
              <a:latin typeface="+mj-lt"/>
            </a:endParaRPr>
          </a:p>
          <a:p>
            <a:pPr algn="just" rtl="0">
              <a:spcBef>
                <a:spcPts val="0"/>
              </a:spcBef>
              <a:spcAft>
                <a:spcPts val="1000"/>
              </a:spcAft>
            </a:pPr>
            <a:r>
              <a:rPr lang="es-ES" sz="2400" b="0" i="0" u="none" strike="noStrike" dirty="0">
                <a:solidFill>
                  <a:srgbClr val="000000"/>
                </a:solidFill>
                <a:effectLst/>
                <a:latin typeface="Calibri" panose="020F0502020204030204" pitchFamily="34" charset="0"/>
                <a:cs typeface="Calibri" panose="020F0502020204030204" pitchFamily="34" charset="0"/>
              </a:rPr>
              <a:t>Las redes sociales se pueden utilizar para crear y promover tu propio trabajo y planificar actividades culturales. En esta sección, explicaremos cómo hacerlo.</a:t>
            </a:r>
            <a:endParaRPr lang="es-ES" sz="2400" dirty="0">
              <a:solidFill>
                <a:srgbClr val="000000"/>
              </a:solidFill>
              <a:latin typeface="Calibri" panose="020F0502020204030204" pitchFamily="34" charset="0"/>
              <a:cs typeface="Calibri" panose="020F0502020204030204" pitchFamily="34" charset="0"/>
            </a:endParaRPr>
          </a:p>
          <a:p>
            <a:pPr algn="just" rtl="0">
              <a:spcBef>
                <a:spcPts val="0"/>
              </a:spcBef>
              <a:spcAft>
                <a:spcPts val="1000"/>
              </a:spcAft>
            </a:pPr>
            <a:r>
              <a:rPr lang="es-ES" sz="2400" b="0" i="0" u="none" strike="noStrike" dirty="0">
                <a:solidFill>
                  <a:srgbClr val="000000"/>
                </a:solidFill>
                <a:effectLst/>
                <a:latin typeface="Calibri" panose="020F0502020204030204" pitchFamily="34" charset="0"/>
                <a:cs typeface="Calibri" panose="020F0502020204030204" pitchFamily="34" charset="0"/>
              </a:rPr>
              <a:t>Por ejemplo: se te da bien cocinar y quieres compartir las recetas con amigos y otros usuarios de las redes sociales. Tienes algunas opciones. En Facebook: puedes crear un grupo, ponerle un nombre y enviar invitaciones a tus amigos y compañeros. Puedes hacer grupos públicos, privados o secretos. Estas características definen quién puede acceder y ver el contenido compartido en tu grupo. Si lo abres al público, todos podrán ver el contenido del grupo, en otros casos, solo los miembros del grupo verán el contenido. A la izquierda de las noticias de Facebook hay un botón de "Grupos", una vez que haces clic en él, te redirigirá a otra página donde tienes la opción "crear nuevo grupo". Puedes agregar un nombre, invitar a personas e incluso crear las reglas para tu grupo.</a:t>
            </a:r>
            <a:endParaRPr lang="en-US" sz="2400" b="0" i="0" u="none" strike="noStrike" dirty="0">
              <a:solidFill>
                <a:srgbClr val="000000"/>
              </a:solidFill>
              <a:effectLst/>
              <a:latin typeface="Calibri" panose="020F0502020204030204" pitchFamily="34" charset="0"/>
              <a:cs typeface="Calibri" panose="020F0502020204030204" pitchFamily="34" charset="0"/>
            </a:endParaRPr>
          </a:p>
        </p:txBody>
      </p:sp>
      <p:sp>
        <p:nvSpPr>
          <p:cNvPr id="8" name="CuadroTexto 34">
            <a:extLst>
              <a:ext uri="{FF2B5EF4-FFF2-40B4-BE49-F238E27FC236}">
                <a16:creationId xmlns="" xmlns:a16="http://schemas.microsoft.com/office/drawing/2014/main" id="{44E54EA5-B936-477F-B276-BB60E2C6703D}"/>
              </a:ext>
            </a:extLst>
          </p:cNvPr>
          <p:cNvSpPr txBox="1"/>
          <p:nvPr/>
        </p:nvSpPr>
        <p:spPr>
          <a:xfrm>
            <a:off x="945427" y="9611139"/>
            <a:ext cx="7688210" cy="646331"/>
          </a:xfrm>
          <a:prstGeom prst="rect">
            <a:avLst/>
          </a:prstGeom>
          <a:noFill/>
        </p:spPr>
        <p:txBody>
          <a:bodyPr wrap="square" rtlCol="0">
            <a:spAutoFit/>
          </a:bodyPr>
          <a:lstStyle/>
          <a:p>
            <a:r>
              <a:rPr lang="en-US" sz="12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p>
        </p:txBody>
      </p:sp>
      <p:pic>
        <p:nvPicPr>
          <p:cNvPr id="9" name="Imagen 36">
            <a:extLst>
              <a:ext uri="{FF2B5EF4-FFF2-40B4-BE49-F238E27FC236}">
                <a16:creationId xmlns:a16="http://schemas.microsoft.com/office/drawing/2014/main" xmln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680764"/>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762005"/>
            <a:ext cx="1453337" cy="495465"/>
          </a:xfrm>
          <a:prstGeom prst="rect">
            <a:avLst/>
          </a:prstGeom>
          <a:noFill/>
        </p:spPr>
      </p:pic>
      <p:sp>
        <p:nvSpPr>
          <p:cNvPr id="11" name="CasellaDiTesto 10"/>
          <p:cNvSpPr txBox="1"/>
          <p:nvPr/>
        </p:nvSpPr>
        <p:spPr>
          <a:xfrm>
            <a:off x="10117536" y="9611139"/>
            <a:ext cx="8170464" cy="646331"/>
          </a:xfrm>
          <a:prstGeom prst="rect">
            <a:avLst/>
          </a:prstGeom>
          <a:noFill/>
        </p:spPr>
        <p:txBody>
          <a:bodyPr wrap="square" rtlCol="0">
            <a:spAutoFit/>
          </a:bodyPr>
          <a:lstStyle/>
          <a:p>
            <a:r>
              <a:rPr lang="en-US" sz="1200" dirty="0" smtClean="0"/>
              <a:t>Legal </a:t>
            </a:r>
            <a:r>
              <a:rPr lang="en-US" sz="1200" dirty="0"/>
              <a:t>description – Creative Commons licensing: The materials published on the </a:t>
            </a:r>
            <a:r>
              <a:rPr lang="en-US" sz="1200" dirty="0"/>
              <a:t>SOS project </a:t>
            </a:r>
            <a:r>
              <a:rPr lang="en-US" sz="1200" dirty="0"/>
              <a:t>website are classified as Open Educational Resources' (OER) and can be freely (without permission of their creators): downloaded, used, reused, copied, adapted, and shared by users, with information about the source of their origin.</a:t>
            </a:r>
            <a:endParaRPr lang="it-IT" sz="1200" dirty="0"/>
          </a:p>
        </p:txBody>
      </p:sp>
    </p:spTree>
    <p:extLst>
      <p:ext uri="{BB962C8B-B14F-4D97-AF65-F5344CB8AC3E}">
        <p14:creationId xmlns:p14="http://schemas.microsoft.com/office/powerpoint/2010/main" val="892019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793775" y="800099"/>
            <a:ext cx="13577545" cy="12943913"/>
          </a:xfrm>
          <a:prstGeom prst="rect">
            <a:avLst/>
          </a:prstGeom>
          <a:noFill/>
          <a:ln>
            <a:noFill/>
          </a:ln>
        </p:spPr>
        <p:txBody>
          <a:bodyPr spcFirstLastPara="1" wrap="square" lIns="0" tIns="12050" rIns="0" bIns="0" anchor="t" anchorCtr="0">
            <a:spAutoFit/>
          </a:bodyPr>
          <a:lstStyle/>
          <a:p>
            <a:pPr marL="90170" indent="-269875" rtl="0">
              <a:spcBef>
                <a:spcPts val="0"/>
              </a:spcBef>
              <a:spcAft>
                <a:spcPts val="1000"/>
              </a:spcAft>
            </a:pPr>
            <a:r>
              <a:rPr kumimoji="0" lang="en-US" sz="7200" b="1" i="0" u="none" strike="noStrike" kern="0" cap="none" spc="0" normalizeH="0" baseline="0" noProof="0" dirty="0">
                <a:ln>
                  <a:noFill/>
                </a:ln>
                <a:solidFill>
                  <a:srgbClr val="343433"/>
                </a:solidFill>
                <a:effectLst/>
                <a:uLnTx/>
                <a:uFillTx/>
                <a:latin typeface="Tahoma"/>
                <a:ea typeface="Tahoma"/>
                <a:cs typeface="Tahoma"/>
                <a:sym typeface="Tahoma"/>
              </a:rPr>
              <a:t>Unidad </a:t>
            </a:r>
            <a:r>
              <a:rPr kumimoji="0" lang="fr-FR" sz="7200" b="1" i="0" u="none" strike="noStrike" kern="0" cap="none" spc="0" normalizeH="0" baseline="0" noProof="0" dirty="0">
                <a:ln>
                  <a:noFill/>
                </a:ln>
                <a:solidFill>
                  <a:srgbClr val="343433"/>
                </a:solidFill>
                <a:effectLst/>
                <a:uLnTx/>
                <a:uFillTx/>
                <a:latin typeface="Tahoma"/>
                <a:ea typeface="Tahoma"/>
                <a:cs typeface="Tahoma"/>
                <a:sym typeface="Tahoma"/>
              </a:rPr>
              <a:t>2.2:</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Crear</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y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promover</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la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cultura</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en</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las redes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sociales</a:t>
            </a:r>
            <a:r>
              <a:rPr lang="en-US" sz="2400" dirty="0"/>
              <a:t/>
            </a:r>
            <a:br>
              <a:rPr lang="en-US" sz="2400" dirty="0"/>
            </a:br>
            <a:r>
              <a:rPr lang="en-US" sz="2400" dirty="0"/>
              <a:t/>
            </a:r>
            <a:br>
              <a:rPr lang="en-US" sz="2400" dirty="0"/>
            </a:br>
            <a:r>
              <a:rPr lang="en-US" sz="9600" dirty="0"/>
              <a:t/>
            </a:r>
            <a:br>
              <a:rPr lang="en-US" sz="9600" dirty="0"/>
            </a:br>
            <a:r>
              <a:rPr lang="en-US" sz="9600" dirty="0"/>
              <a:t/>
            </a:r>
            <a:br>
              <a:rPr lang="en-US" sz="9600" dirty="0"/>
            </a:br>
            <a:r>
              <a:rPr lang="en-US" sz="9600" dirty="0"/>
              <a:t/>
            </a:r>
            <a:br>
              <a:rPr lang="en-US" sz="9600" dirty="0"/>
            </a:br>
            <a:r>
              <a:rPr lang="en-US" sz="9600" dirty="0"/>
              <a:t/>
            </a:r>
            <a:br>
              <a:rPr lang="en-US" sz="9600" dirty="0"/>
            </a:br>
            <a:r>
              <a:rPr lang="en-US" sz="8800" dirty="0"/>
              <a:t/>
            </a:r>
            <a:br>
              <a:rPr lang="en-US" sz="8800" dirty="0"/>
            </a:br>
            <a:endParaRPr lang="en-US" sz="7200" b="1" dirty="0">
              <a:solidFill>
                <a:srgbClr val="343433"/>
              </a:solidFill>
              <a:latin typeface="Tahoma"/>
              <a:ea typeface="Tahoma"/>
              <a:cs typeface="Tahoma"/>
              <a:sym typeface="Tahoma"/>
            </a:endParaRPr>
          </a:p>
          <a:p>
            <a:r>
              <a:rPr lang="en-US" sz="8800" dirty="0"/>
              <a:t/>
            </a:r>
            <a:br>
              <a:rPr lang="en-US" sz="8800" dirty="0"/>
            </a:br>
            <a:endParaRPr sz="7200" b="1" dirty="0">
              <a:solidFill>
                <a:srgbClr val="343433"/>
              </a:solidFill>
              <a:latin typeface="Tahoma"/>
              <a:ea typeface="Tahoma"/>
              <a:cs typeface="Tahoma"/>
              <a:sym typeface="Tahoma"/>
            </a:endParaRPr>
          </a:p>
        </p:txBody>
      </p:sp>
      <p:pic>
        <p:nvPicPr>
          <p:cNvPr id="85" name="Google Shape;8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3" name="Image 2">
            <a:extLst>
              <a:ext uri="{FF2B5EF4-FFF2-40B4-BE49-F238E27FC236}">
                <a16:creationId xmlns:a16="http://schemas.microsoft.com/office/drawing/2014/main" xmlns="" id="{0E44DA7B-F7F2-4DB7-AA4C-DD1C0AC30DF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04876" y="2922361"/>
            <a:ext cx="5038723" cy="5307239"/>
          </a:xfrm>
          <a:prstGeom prst="rect">
            <a:avLst/>
          </a:prstGeom>
        </p:spPr>
      </p:pic>
      <p:pic>
        <p:nvPicPr>
          <p:cNvPr id="6" name="Image 5">
            <a:extLst>
              <a:ext uri="{FF2B5EF4-FFF2-40B4-BE49-F238E27FC236}">
                <a16:creationId xmlns:a16="http://schemas.microsoft.com/office/drawing/2014/main" xmlns="" id="{771770FC-F873-4C02-A53C-890541C96B5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54701" y="2701799"/>
            <a:ext cx="11328424" cy="5683076"/>
          </a:xfrm>
          <a:prstGeom prst="rect">
            <a:avLst/>
          </a:prstGeom>
        </p:spPr>
      </p:pic>
      <p:sp>
        <p:nvSpPr>
          <p:cNvPr id="8" name="CuadroTexto 34">
            <a:extLst>
              <a:ext uri="{FF2B5EF4-FFF2-40B4-BE49-F238E27FC236}">
                <a16:creationId xmlns="" xmlns:a16="http://schemas.microsoft.com/office/drawing/2014/main" id="{44E54EA5-B936-477F-B276-BB60E2C6703D}"/>
              </a:ext>
            </a:extLst>
          </p:cNvPr>
          <p:cNvSpPr txBox="1"/>
          <p:nvPr/>
        </p:nvSpPr>
        <p:spPr>
          <a:xfrm>
            <a:off x="945427" y="9611139"/>
            <a:ext cx="7688210" cy="646331"/>
          </a:xfrm>
          <a:prstGeom prst="rect">
            <a:avLst/>
          </a:prstGeom>
          <a:noFill/>
        </p:spPr>
        <p:txBody>
          <a:bodyPr wrap="square" rtlCol="0">
            <a:spAutoFit/>
          </a:bodyPr>
          <a:lstStyle/>
          <a:p>
            <a:r>
              <a:rPr lang="en-US" sz="12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p>
        </p:txBody>
      </p:sp>
      <p:pic>
        <p:nvPicPr>
          <p:cNvPr id="9" name="Imagen 36">
            <a:extLst>
              <a:ext uri="{FF2B5EF4-FFF2-40B4-BE49-F238E27FC236}">
                <a16:creationId xmlns:a16="http://schemas.microsoft.com/office/drawing/2014/main" xmlns="" id="{796883D8-3971-4A12-BAF9-1968501B41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056" y="9680764"/>
            <a:ext cx="866849" cy="576706"/>
          </a:xfrm>
          <a:prstGeom prst="rect">
            <a:avLst/>
          </a:prstGeom>
        </p:spPr>
      </p:pic>
      <p:pic>
        <p:nvPicPr>
          <p:cNvPr id="10" name="Immagine 9"/>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3636" y="9762005"/>
            <a:ext cx="1453337" cy="495465"/>
          </a:xfrm>
          <a:prstGeom prst="rect">
            <a:avLst/>
          </a:prstGeom>
          <a:noFill/>
        </p:spPr>
      </p:pic>
      <p:sp>
        <p:nvSpPr>
          <p:cNvPr id="11" name="CasellaDiTesto 10"/>
          <p:cNvSpPr txBox="1"/>
          <p:nvPr/>
        </p:nvSpPr>
        <p:spPr>
          <a:xfrm>
            <a:off x="10117536" y="9611139"/>
            <a:ext cx="8170464" cy="646331"/>
          </a:xfrm>
          <a:prstGeom prst="rect">
            <a:avLst/>
          </a:prstGeom>
          <a:noFill/>
        </p:spPr>
        <p:txBody>
          <a:bodyPr wrap="square" rtlCol="0">
            <a:spAutoFit/>
          </a:bodyPr>
          <a:lstStyle/>
          <a:p>
            <a:r>
              <a:rPr lang="en-US" sz="1200" dirty="0" smtClean="0"/>
              <a:t>Legal </a:t>
            </a:r>
            <a:r>
              <a:rPr lang="en-US" sz="1200" dirty="0"/>
              <a:t>description – Creative Commons licensing: The materials published on the </a:t>
            </a:r>
            <a:r>
              <a:rPr lang="en-US" sz="1200" dirty="0"/>
              <a:t>SOS project </a:t>
            </a:r>
            <a:r>
              <a:rPr lang="en-US" sz="1200" dirty="0"/>
              <a:t>website are classified as Open Educational Resources' (OER) and can be freely (without permission of their creators): downloaded, used, reused, copied, adapted, and shared by users, with information about the source of their origin.</a:t>
            </a:r>
            <a:endParaRPr lang="it-IT" sz="1200" dirty="0"/>
          </a:p>
        </p:txBody>
      </p:sp>
    </p:spTree>
    <p:extLst>
      <p:ext uri="{BB962C8B-B14F-4D97-AF65-F5344CB8AC3E}">
        <p14:creationId xmlns:p14="http://schemas.microsoft.com/office/powerpoint/2010/main" val="3490542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4" name="Image 3">
            <a:extLst>
              <a:ext uri="{FF2B5EF4-FFF2-40B4-BE49-F238E27FC236}">
                <a16:creationId xmlns:a16="http://schemas.microsoft.com/office/drawing/2014/main" xmlns="" id="{4CBC6EC0-09AB-44E3-951A-C429AD9349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4679" y="3768839"/>
            <a:ext cx="8951004" cy="4057859"/>
          </a:xfrm>
          <a:prstGeom prst="rect">
            <a:avLst/>
          </a:prstGeom>
        </p:spPr>
      </p:pic>
      <p:sp>
        <p:nvSpPr>
          <p:cNvPr id="84" name="Google Shape;84;p3"/>
          <p:cNvSpPr txBox="1"/>
          <p:nvPr/>
        </p:nvSpPr>
        <p:spPr>
          <a:xfrm>
            <a:off x="904876" y="800099"/>
            <a:ext cx="15561908" cy="8470894"/>
          </a:xfrm>
          <a:prstGeom prst="rect">
            <a:avLst/>
          </a:prstGeom>
          <a:noFill/>
          <a:ln>
            <a:noFill/>
          </a:ln>
        </p:spPr>
        <p:txBody>
          <a:bodyPr spcFirstLastPara="1" wrap="square" lIns="0" tIns="12050" rIns="0" bIns="0" anchor="t" anchorCtr="0">
            <a:spAutoFit/>
          </a:bodyPr>
          <a:lstStyle/>
          <a:p>
            <a:pPr marL="90170" indent="-269875" rtl="0">
              <a:spcBef>
                <a:spcPts val="0"/>
              </a:spcBef>
              <a:spcAft>
                <a:spcPts val="1000"/>
              </a:spcAft>
            </a:pPr>
            <a:r>
              <a:rPr kumimoji="0" lang="en-US" sz="7200" b="1" i="0" u="none" strike="noStrike" kern="0" cap="none" spc="0" normalizeH="0" baseline="0" noProof="0" dirty="0">
                <a:ln>
                  <a:noFill/>
                </a:ln>
                <a:solidFill>
                  <a:srgbClr val="343433"/>
                </a:solidFill>
                <a:effectLst/>
                <a:uLnTx/>
                <a:uFillTx/>
                <a:latin typeface="Tahoma"/>
                <a:ea typeface="Tahoma"/>
                <a:cs typeface="Tahoma"/>
                <a:sym typeface="Tahoma"/>
              </a:rPr>
              <a:t>Unidad </a:t>
            </a:r>
            <a:r>
              <a:rPr kumimoji="0" lang="fr-FR" sz="7200" b="1" i="0" u="none" strike="noStrike" kern="0" cap="none" spc="0" normalizeH="0" baseline="0" noProof="0" dirty="0">
                <a:ln>
                  <a:noFill/>
                </a:ln>
                <a:solidFill>
                  <a:srgbClr val="343433"/>
                </a:solidFill>
                <a:effectLst/>
                <a:uLnTx/>
                <a:uFillTx/>
                <a:latin typeface="Tahoma"/>
                <a:ea typeface="Tahoma"/>
                <a:cs typeface="Tahoma"/>
                <a:sym typeface="Tahoma"/>
              </a:rPr>
              <a:t>2.2:</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Crear</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y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promover</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la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cultura</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en</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las redes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sociales</a:t>
            </a:r>
            <a:r>
              <a:rPr lang="en-US" sz="2400" dirty="0"/>
              <a:t/>
            </a:r>
            <a:br>
              <a:rPr lang="en-US" sz="2400" dirty="0"/>
            </a:br>
            <a:r>
              <a:rPr lang="en-US" sz="2400" dirty="0"/>
              <a:t/>
            </a:r>
            <a:br>
              <a:rPr lang="en-US" sz="2400" dirty="0"/>
            </a:br>
            <a:endParaRPr lang="en-US" sz="2400" dirty="0">
              <a:latin typeface="+mj-lt"/>
            </a:endParaRPr>
          </a:p>
          <a:p>
            <a:pPr marL="90170" indent="-269875" rtl="0">
              <a:spcBef>
                <a:spcPts val="0"/>
              </a:spcBef>
              <a:spcAft>
                <a:spcPts val="1000"/>
              </a:spcAft>
            </a:pPr>
            <a:r>
              <a:rPr lang="es-ES" sz="2400" dirty="0">
                <a:latin typeface="+mj-lt"/>
              </a:rPr>
              <a:t>Otra opción en Facebook es crear una página que esté disponible para el público. Los usuarios podrán seguir tu página y conocer tu trabajo creativo. Si quieres promocionarlo, puede usar el botón "Promocionar publicación“, por lo cual se debe pagar.</a:t>
            </a:r>
            <a:endParaRPr lang="en-US" sz="2400" dirty="0">
              <a:latin typeface="+mj-lt"/>
            </a:endParaRPr>
          </a:p>
          <a:p>
            <a:endParaRPr lang="en-US" sz="11500" dirty="0"/>
          </a:p>
          <a:p>
            <a:endParaRPr lang="en-US" sz="8800" dirty="0"/>
          </a:p>
          <a:p>
            <a:endParaRPr lang="en-US" sz="6600" dirty="0">
              <a:latin typeface="+mj-lt"/>
              <a:ea typeface="Tahoma"/>
              <a:cs typeface="Tahoma"/>
              <a:sym typeface="Tahoma"/>
            </a:endParaRPr>
          </a:p>
          <a:p>
            <a:r>
              <a:rPr lang="es-ES" sz="2400" dirty="0">
                <a:solidFill>
                  <a:srgbClr val="343433"/>
                </a:solidFill>
                <a:latin typeface="+mj-lt"/>
                <a:ea typeface="Tahoma"/>
                <a:cs typeface="Tahoma"/>
                <a:sym typeface="Tahoma"/>
              </a:rPr>
              <a:t>Una vez que decidas promocionar la publicación o la página, puedes elegir la audiencia a la que llegar. Esto significa que tienes que decidir cuántas personas quieres que le den "me gusta" y así sigan tu página y/o vean la publicación que publicas en tu página.</a:t>
            </a:r>
            <a:endParaRPr sz="2400" dirty="0">
              <a:solidFill>
                <a:srgbClr val="343433"/>
              </a:solidFill>
              <a:latin typeface="+mj-lt"/>
              <a:ea typeface="Tahoma"/>
              <a:cs typeface="Tahoma"/>
              <a:sym typeface="Tahoma"/>
            </a:endParaRPr>
          </a:p>
        </p:txBody>
      </p:sp>
      <p:pic>
        <p:nvPicPr>
          <p:cNvPr id="85" name="Google Shape;85;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sp>
        <p:nvSpPr>
          <p:cNvPr id="7" name="CuadroTexto 34">
            <a:extLst>
              <a:ext uri="{FF2B5EF4-FFF2-40B4-BE49-F238E27FC236}">
                <a16:creationId xmlns="" xmlns:a16="http://schemas.microsoft.com/office/drawing/2014/main" id="{44E54EA5-B936-477F-B276-BB60E2C6703D}"/>
              </a:ext>
            </a:extLst>
          </p:cNvPr>
          <p:cNvSpPr txBox="1"/>
          <p:nvPr/>
        </p:nvSpPr>
        <p:spPr>
          <a:xfrm>
            <a:off x="945427" y="9611139"/>
            <a:ext cx="7688210" cy="646331"/>
          </a:xfrm>
          <a:prstGeom prst="rect">
            <a:avLst/>
          </a:prstGeom>
          <a:noFill/>
        </p:spPr>
        <p:txBody>
          <a:bodyPr wrap="square" rtlCol="0">
            <a:spAutoFit/>
          </a:bodyPr>
          <a:lstStyle/>
          <a:p>
            <a:r>
              <a:rPr lang="en-US" sz="12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p>
        </p:txBody>
      </p:sp>
      <p:pic>
        <p:nvPicPr>
          <p:cNvPr id="8" name="Imagen 36">
            <a:extLst>
              <a:ext uri="{FF2B5EF4-FFF2-40B4-BE49-F238E27FC236}">
                <a16:creationId xmlns:a16="http://schemas.microsoft.com/office/drawing/2014/main" xmln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680764"/>
            <a:ext cx="866849" cy="576706"/>
          </a:xfrm>
          <a:prstGeom prst="rect">
            <a:avLst/>
          </a:prstGeom>
        </p:spPr>
      </p:pic>
      <p:pic>
        <p:nvPicPr>
          <p:cNvPr id="9" name="Immagin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762005"/>
            <a:ext cx="1453337" cy="495465"/>
          </a:xfrm>
          <a:prstGeom prst="rect">
            <a:avLst/>
          </a:prstGeom>
          <a:noFill/>
        </p:spPr>
      </p:pic>
      <p:sp>
        <p:nvSpPr>
          <p:cNvPr id="10" name="CasellaDiTesto 9"/>
          <p:cNvSpPr txBox="1"/>
          <p:nvPr/>
        </p:nvSpPr>
        <p:spPr>
          <a:xfrm>
            <a:off x="10117536" y="9611139"/>
            <a:ext cx="8170464" cy="646331"/>
          </a:xfrm>
          <a:prstGeom prst="rect">
            <a:avLst/>
          </a:prstGeom>
          <a:noFill/>
        </p:spPr>
        <p:txBody>
          <a:bodyPr wrap="square" rtlCol="0">
            <a:spAutoFit/>
          </a:bodyPr>
          <a:lstStyle/>
          <a:p>
            <a:r>
              <a:rPr lang="en-US" sz="1200" dirty="0" smtClean="0"/>
              <a:t>Legal </a:t>
            </a:r>
            <a:r>
              <a:rPr lang="en-US" sz="1200" dirty="0"/>
              <a:t>description – Creative Commons licensing: The materials published on the </a:t>
            </a:r>
            <a:r>
              <a:rPr lang="en-US" sz="1200" dirty="0"/>
              <a:t>SOS project </a:t>
            </a:r>
            <a:r>
              <a:rPr lang="en-US" sz="1200" dirty="0"/>
              <a:t>website are classified as Open Educational Resources' (OER) and can be freely (without permission of their creators): downloaded, used, reused, copied, adapted, and shared by users, with information about the source of their origin.</a:t>
            </a:r>
            <a:endParaRPr lang="it-IT" sz="1200" dirty="0"/>
          </a:p>
        </p:txBody>
      </p:sp>
    </p:spTree>
    <p:extLst>
      <p:ext uri="{BB962C8B-B14F-4D97-AF65-F5344CB8AC3E}">
        <p14:creationId xmlns:p14="http://schemas.microsoft.com/office/powerpoint/2010/main" val="3115660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793775" y="800099"/>
            <a:ext cx="13577545" cy="12702821"/>
          </a:xfrm>
          <a:prstGeom prst="rect">
            <a:avLst/>
          </a:prstGeom>
          <a:noFill/>
          <a:ln>
            <a:noFill/>
          </a:ln>
        </p:spPr>
        <p:txBody>
          <a:bodyPr spcFirstLastPara="1" wrap="square" lIns="0" tIns="12050" rIns="0" bIns="0" anchor="t" anchorCtr="0">
            <a:spAutoFit/>
          </a:bodyPr>
          <a:lstStyle/>
          <a:p>
            <a:pPr marL="90170" marR="0" lvl="0" indent="-269875" algn="l" defTabSz="914400" rtl="0" eaLnBrk="1" fontAlgn="auto" latinLnBrk="0" hangingPunct="1">
              <a:lnSpc>
                <a:spcPct val="100000"/>
              </a:lnSpc>
              <a:spcBef>
                <a:spcPts val="0"/>
              </a:spcBef>
              <a:spcAft>
                <a:spcPts val="1000"/>
              </a:spcAft>
              <a:buClr>
                <a:srgbClr val="000000"/>
              </a:buClr>
              <a:buSzTx/>
              <a:buFont typeface="Arial"/>
              <a:buNone/>
              <a:tabLst/>
              <a:defRPr/>
            </a:pPr>
            <a:r>
              <a:rPr kumimoji="0" lang="en-US" sz="7200" b="1" i="0" u="none" strike="noStrike" kern="0" cap="none" spc="0" normalizeH="0" baseline="0" noProof="0" dirty="0">
                <a:ln>
                  <a:noFill/>
                </a:ln>
                <a:solidFill>
                  <a:srgbClr val="343433"/>
                </a:solidFill>
                <a:effectLst/>
                <a:uLnTx/>
                <a:uFillTx/>
                <a:latin typeface="Tahoma"/>
                <a:ea typeface="Tahoma"/>
                <a:cs typeface="Tahoma"/>
                <a:sym typeface="Tahoma"/>
              </a:rPr>
              <a:t>Unidad </a:t>
            </a:r>
            <a:r>
              <a:rPr kumimoji="0" lang="fr-FR" sz="7200" b="1" i="0" u="none" strike="noStrike" kern="0" cap="none" spc="0" normalizeH="0" baseline="0" noProof="0" dirty="0">
                <a:ln>
                  <a:noFill/>
                </a:ln>
                <a:solidFill>
                  <a:srgbClr val="343433"/>
                </a:solidFill>
                <a:effectLst/>
                <a:uLnTx/>
                <a:uFillTx/>
                <a:latin typeface="Tahoma"/>
                <a:ea typeface="Tahoma"/>
                <a:cs typeface="Tahoma"/>
                <a:sym typeface="Tahoma"/>
              </a:rPr>
              <a:t>2.2:</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Crear</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y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promover</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la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cultura</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en</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las redes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sociales</a:t>
            </a:r>
            <a:r>
              <a:rPr kumimoji="0" lang="en-US" sz="2400" b="0" i="0" u="none" strike="noStrike" kern="0" cap="none" spc="0" normalizeH="0" baseline="0" noProof="0" dirty="0">
                <a:ln>
                  <a:noFill/>
                </a:ln>
                <a:solidFill>
                  <a:srgbClr val="000000"/>
                </a:solidFill>
                <a:effectLst/>
                <a:uLnTx/>
                <a:uFillTx/>
                <a:latin typeface="Arial"/>
                <a:cs typeface="Arial"/>
                <a:sym typeface="Arial"/>
              </a:rPr>
              <a:t/>
            </a:r>
            <a:br>
              <a:rPr kumimoji="0" lang="en-US" sz="2400" b="0" i="0" u="none" strike="noStrike" kern="0" cap="none" spc="0" normalizeH="0" baseline="0" noProof="0" dirty="0">
                <a:ln>
                  <a:noFill/>
                </a:ln>
                <a:solidFill>
                  <a:srgbClr val="000000"/>
                </a:solidFill>
                <a:effectLst/>
                <a:uLnTx/>
                <a:uFillTx/>
                <a:latin typeface="Arial"/>
                <a:cs typeface="Arial"/>
                <a:sym typeface="Arial"/>
              </a:rPr>
            </a:br>
            <a:r>
              <a:rPr kumimoji="0" lang="en-US" sz="2400" b="0" i="0" u="none" strike="noStrike" kern="0" cap="none" spc="0" normalizeH="0" baseline="0" noProof="0" dirty="0">
                <a:ln>
                  <a:noFill/>
                </a:ln>
                <a:solidFill>
                  <a:srgbClr val="000000"/>
                </a:solidFill>
                <a:effectLst/>
                <a:uLnTx/>
                <a:uFillTx/>
                <a:latin typeface="Arial"/>
                <a:cs typeface="Arial"/>
                <a:sym typeface="Arial"/>
              </a:rPr>
              <a:t/>
            </a:r>
            <a:br>
              <a:rPr kumimoji="0" lang="en-US" sz="2400" b="0" i="0" u="none" strike="noStrike" kern="0" cap="none" spc="0" normalizeH="0" baseline="0" noProof="0" dirty="0">
                <a:ln>
                  <a:noFill/>
                </a:ln>
                <a:solidFill>
                  <a:srgbClr val="000000"/>
                </a:solidFill>
                <a:effectLst/>
                <a:uLnTx/>
                <a:uFillTx/>
                <a:latin typeface="Arial"/>
                <a:cs typeface="Arial"/>
                <a:sym typeface="Arial"/>
              </a:rPr>
            </a:b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a:p>
            <a:pPr rtl="0">
              <a:spcBef>
                <a:spcPts val="0"/>
              </a:spcBef>
              <a:spcAft>
                <a:spcPts val="1000"/>
              </a:spcAft>
            </a:pPr>
            <a:r>
              <a:rPr lang="en-US" sz="2400" dirty="0"/>
              <a:t/>
            </a:r>
            <a:br>
              <a:rPr lang="en-US" sz="2400" dirty="0"/>
            </a:br>
            <a:r>
              <a:rPr lang="en-US" sz="2400" dirty="0"/>
              <a:t/>
            </a:r>
            <a:br>
              <a:rPr lang="en-US" sz="2400" dirty="0"/>
            </a:br>
            <a:r>
              <a:rPr lang="en-US" sz="9600" dirty="0"/>
              <a:t/>
            </a:r>
            <a:br>
              <a:rPr lang="en-US" sz="9600" dirty="0"/>
            </a:br>
            <a:r>
              <a:rPr lang="en-US" sz="9600" dirty="0"/>
              <a:t/>
            </a:r>
            <a:br>
              <a:rPr lang="en-US" sz="9600" dirty="0"/>
            </a:br>
            <a:r>
              <a:rPr lang="en-US" sz="9600" dirty="0"/>
              <a:t/>
            </a:r>
            <a:br>
              <a:rPr lang="en-US" sz="9600" dirty="0"/>
            </a:br>
            <a:r>
              <a:rPr lang="en-US" sz="8800" dirty="0"/>
              <a:t/>
            </a:r>
            <a:br>
              <a:rPr lang="en-US" sz="8800" dirty="0"/>
            </a:br>
            <a:endParaRPr sz="7200" b="1" dirty="0">
              <a:solidFill>
                <a:srgbClr val="343433"/>
              </a:solidFill>
              <a:latin typeface="Tahoma"/>
              <a:ea typeface="Tahoma"/>
              <a:cs typeface="Tahoma"/>
              <a:sym typeface="Tahoma"/>
            </a:endParaRPr>
          </a:p>
          <a:p>
            <a:r>
              <a:rPr lang="en-US" sz="8800" dirty="0"/>
              <a:t/>
            </a:r>
            <a:br>
              <a:rPr lang="en-US" sz="8800" dirty="0"/>
            </a:br>
            <a:endParaRPr sz="7200" b="1" dirty="0">
              <a:solidFill>
                <a:srgbClr val="343433"/>
              </a:solidFill>
              <a:latin typeface="Tahoma"/>
              <a:ea typeface="Tahoma"/>
              <a:cs typeface="Tahoma"/>
              <a:sym typeface="Tahoma"/>
            </a:endParaRPr>
          </a:p>
        </p:txBody>
      </p:sp>
      <p:pic>
        <p:nvPicPr>
          <p:cNvPr id="85" name="Google Shape;8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3" name="Image 2">
            <a:extLst>
              <a:ext uri="{FF2B5EF4-FFF2-40B4-BE49-F238E27FC236}">
                <a16:creationId xmlns:a16="http://schemas.microsoft.com/office/drawing/2014/main" xmlns="" id="{CF29E3F4-0929-4274-83B9-6371839FFE8F}"/>
              </a:ext>
            </a:extLst>
          </p:cNvPr>
          <p:cNvPicPr>
            <a:picLocks noChangeAspect="1"/>
          </p:cNvPicPr>
          <p:nvPr/>
        </p:nvPicPr>
        <p:blipFill>
          <a:blip r:embed="rId4"/>
          <a:stretch>
            <a:fillRect/>
          </a:stretch>
        </p:blipFill>
        <p:spPr>
          <a:xfrm>
            <a:off x="9937343" y="2570603"/>
            <a:ext cx="5089440" cy="6142076"/>
          </a:xfrm>
          <a:prstGeom prst="rect">
            <a:avLst/>
          </a:prstGeom>
        </p:spPr>
      </p:pic>
      <p:sp>
        <p:nvSpPr>
          <p:cNvPr id="2" name="Rectangle 1">
            <a:extLst>
              <a:ext uri="{FF2B5EF4-FFF2-40B4-BE49-F238E27FC236}">
                <a16:creationId xmlns:a16="http://schemas.microsoft.com/office/drawing/2014/main" xmlns="" id="{84CAA06B-470D-48FC-9161-40D6C676392F}"/>
              </a:ext>
            </a:extLst>
          </p:cNvPr>
          <p:cNvSpPr/>
          <p:nvPr/>
        </p:nvSpPr>
        <p:spPr>
          <a:xfrm>
            <a:off x="1449238" y="2708625"/>
            <a:ext cx="6901420" cy="600405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spcBef>
                <a:spcPts val="0"/>
              </a:spcBef>
              <a:spcAft>
                <a:spcPts val="1000"/>
              </a:spcAft>
            </a:pPr>
            <a:endParaRPr lang="en-US" sz="2800" b="1" i="0" u="none" strike="noStrike" dirty="0">
              <a:solidFill>
                <a:srgbClr val="000000"/>
              </a:solidFill>
              <a:effectLst/>
              <a:latin typeface="+mj-lt"/>
            </a:endParaRPr>
          </a:p>
          <a:p>
            <a:pPr algn="just" rtl="0">
              <a:spcBef>
                <a:spcPts val="0"/>
              </a:spcBef>
              <a:spcAft>
                <a:spcPts val="1000"/>
              </a:spcAft>
            </a:pPr>
            <a:r>
              <a:rPr lang="en-US" sz="2800" b="1" i="0" u="none" strike="noStrike" dirty="0">
                <a:solidFill>
                  <a:srgbClr val="000000"/>
                </a:solidFill>
                <a:effectLst/>
                <a:latin typeface="Calibri" panose="020F0502020204030204" pitchFamily="34" charset="0"/>
                <a:cs typeface="Calibri" panose="020F0502020204030204" pitchFamily="34" charset="0"/>
              </a:rPr>
              <a:t>Por </a:t>
            </a:r>
            <a:r>
              <a:rPr lang="en-US" sz="2800" b="1" i="0" u="none" strike="noStrike" dirty="0" err="1">
                <a:solidFill>
                  <a:srgbClr val="000000"/>
                </a:solidFill>
                <a:effectLst/>
                <a:latin typeface="Calibri" panose="020F0502020204030204" pitchFamily="34" charset="0"/>
                <a:cs typeface="Calibri" panose="020F0502020204030204" pitchFamily="34" charset="0"/>
              </a:rPr>
              <a:t>ejemplo</a:t>
            </a:r>
            <a:r>
              <a:rPr lang="en-US" sz="2800" b="0" i="0" u="none" strike="noStrike" dirty="0">
                <a:solidFill>
                  <a:srgbClr val="000000"/>
                </a:solidFill>
                <a:effectLst/>
                <a:latin typeface="Calibri" panose="020F0502020204030204" pitchFamily="34" charset="0"/>
                <a:cs typeface="Calibri" panose="020F0502020204030204" pitchFamily="34" charset="0"/>
              </a:rPr>
              <a:t>: </a:t>
            </a:r>
          </a:p>
          <a:p>
            <a:pPr algn="just" rtl="0">
              <a:spcBef>
                <a:spcPts val="0"/>
              </a:spcBef>
              <a:spcAft>
                <a:spcPts val="1000"/>
              </a:spcAft>
            </a:pPr>
            <a:endParaRPr lang="en-US" sz="2800" dirty="0">
              <a:solidFill>
                <a:srgbClr val="000000"/>
              </a:solidFill>
              <a:latin typeface="Calibri" panose="020F0502020204030204" pitchFamily="34" charset="0"/>
              <a:cs typeface="Calibri" panose="020F0502020204030204" pitchFamily="34" charset="0"/>
            </a:endParaRPr>
          </a:p>
          <a:p>
            <a:pPr algn="just" rtl="0">
              <a:spcBef>
                <a:spcPts val="0"/>
              </a:spcBef>
              <a:spcAft>
                <a:spcPts val="1000"/>
              </a:spcAft>
            </a:pPr>
            <a:r>
              <a:rPr lang="es-ES" sz="2800" b="0" i="0" u="none" strike="noStrike" dirty="0">
                <a:solidFill>
                  <a:srgbClr val="000000"/>
                </a:solidFill>
                <a:effectLst/>
                <a:latin typeface="Calibri" panose="020F0502020204030204" pitchFamily="34" charset="0"/>
                <a:cs typeface="Calibri" panose="020F0502020204030204" pitchFamily="34" charset="0"/>
              </a:rPr>
              <a:t>La siguiente foto muestra que puedes promocionar una publicación o página por 14 € durante 7 días y tu publicación puede ser vista por 6 mil personas, lo que significa que 6 mil personas escucharán sobre tus actividades creativas o culturales.</a:t>
            </a:r>
            <a:endParaRPr lang="en-US" sz="2800" b="0" i="0" u="none" strike="noStrike" dirty="0">
              <a:solidFill>
                <a:srgbClr val="000000"/>
              </a:solidFill>
              <a:effectLst/>
              <a:latin typeface="Calibri" panose="020F0502020204030204" pitchFamily="34" charset="0"/>
              <a:cs typeface="Calibri" panose="020F0502020204030204" pitchFamily="34" charset="0"/>
            </a:endParaRPr>
          </a:p>
          <a:p>
            <a:pPr algn="just" rtl="0">
              <a:spcBef>
                <a:spcPts val="0"/>
              </a:spcBef>
              <a:spcAft>
                <a:spcPts val="1000"/>
              </a:spcAft>
            </a:pPr>
            <a:r>
              <a:rPr lang="en-US" sz="2800" dirty="0">
                <a:latin typeface="+mj-lt"/>
              </a:rPr>
              <a:t/>
            </a:r>
            <a:br>
              <a:rPr lang="en-US" sz="2800" dirty="0">
                <a:latin typeface="+mj-lt"/>
              </a:rPr>
            </a:br>
            <a:endParaRPr lang="fr-FR" sz="2800" dirty="0">
              <a:latin typeface="+mj-lt"/>
            </a:endParaRPr>
          </a:p>
        </p:txBody>
      </p:sp>
      <p:sp>
        <p:nvSpPr>
          <p:cNvPr id="8" name="CuadroTexto 34">
            <a:extLst>
              <a:ext uri="{FF2B5EF4-FFF2-40B4-BE49-F238E27FC236}">
                <a16:creationId xmlns="" xmlns:a16="http://schemas.microsoft.com/office/drawing/2014/main" id="{44E54EA5-B936-477F-B276-BB60E2C6703D}"/>
              </a:ext>
            </a:extLst>
          </p:cNvPr>
          <p:cNvSpPr txBox="1"/>
          <p:nvPr/>
        </p:nvSpPr>
        <p:spPr>
          <a:xfrm>
            <a:off x="945427" y="9611139"/>
            <a:ext cx="7688210" cy="646331"/>
          </a:xfrm>
          <a:prstGeom prst="rect">
            <a:avLst/>
          </a:prstGeom>
          <a:noFill/>
        </p:spPr>
        <p:txBody>
          <a:bodyPr wrap="square" rtlCol="0">
            <a:spAutoFit/>
          </a:bodyPr>
          <a:lstStyle/>
          <a:p>
            <a:r>
              <a:rPr lang="en-US" sz="12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p>
        </p:txBody>
      </p:sp>
      <p:pic>
        <p:nvPicPr>
          <p:cNvPr id="9" name="Imagen 36">
            <a:extLst>
              <a:ext uri="{FF2B5EF4-FFF2-40B4-BE49-F238E27FC236}">
                <a16:creationId xmlns:a16="http://schemas.microsoft.com/office/drawing/2014/main" xmln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680764"/>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762005"/>
            <a:ext cx="1453337" cy="495465"/>
          </a:xfrm>
          <a:prstGeom prst="rect">
            <a:avLst/>
          </a:prstGeom>
          <a:noFill/>
        </p:spPr>
      </p:pic>
      <p:sp>
        <p:nvSpPr>
          <p:cNvPr id="11" name="CasellaDiTesto 10"/>
          <p:cNvSpPr txBox="1"/>
          <p:nvPr/>
        </p:nvSpPr>
        <p:spPr>
          <a:xfrm>
            <a:off x="10117536" y="9611139"/>
            <a:ext cx="8170464" cy="646331"/>
          </a:xfrm>
          <a:prstGeom prst="rect">
            <a:avLst/>
          </a:prstGeom>
          <a:noFill/>
        </p:spPr>
        <p:txBody>
          <a:bodyPr wrap="square" rtlCol="0">
            <a:spAutoFit/>
          </a:bodyPr>
          <a:lstStyle/>
          <a:p>
            <a:r>
              <a:rPr lang="en-US" sz="1200" dirty="0" smtClean="0"/>
              <a:t>Legal </a:t>
            </a:r>
            <a:r>
              <a:rPr lang="en-US" sz="1200" dirty="0"/>
              <a:t>description – Creative Commons licensing: The materials published on the </a:t>
            </a:r>
            <a:r>
              <a:rPr lang="en-US" sz="1200" dirty="0"/>
              <a:t>SOS project </a:t>
            </a:r>
            <a:r>
              <a:rPr lang="en-US" sz="1200" dirty="0"/>
              <a:t>website are classified as Open Educational Resources' (OER) and can be freely (without permission of their creators): downloaded, used, reused, copied, adapted, and shared by users, with information about the source of their origin.</a:t>
            </a:r>
            <a:endParaRPr lang="it-IT" sz="1200" dirty="0"/>
          </a:p>
        </p:txBody>
      </p:sp>
    </p:spTree>
    <p:extLst>
      <p:ext uri="{BB962C8B-B14F-4D97-AF65-F5344CB8AC3E}">
        <p14:creationId xmlns:p14="http://schemas.microsoft.com/office/powerpoint/2010/main" val="1821181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2"/>
          <p:cNvSpPr txBox="1"/>
          <p:nvPr/>
        </p:nvSpPr>
        <p:spPr>
          <a:xfrm>
            <a:off x="1016000" y="2734122"/>
            <a:ext cx="12090400" cy="443711"/>
          </a:xfrm>
          <a:prstGeom prst="rect">
            <a:avLst/>
          </a:prstGeom>
          <a:noFill/>
          <a:ln>
            <a:noFill/>
          </a:ln>
        </p:spPr>
        <p:txBody>
          <a:bodyPr spcFirstLastPara="1" wrap="square" lIns="0" tIns="12700" rIns="0" bIns="0" anchor="t" anchorCtr="0">
            <a:spAutoFit/>
          </a:bodyPr>
          <a:lstStyle/>
          <a:p>
            <a:pPr marL="0" marR="0" lvl="0" indent="0" algn="just" rtl="0">
              <a:spcBef>
                <a:spcPts val="0"/>
              </a:spcBef>
              <a:spcAft>
                <a:spcPts val="0"/>
              </a:spcAft>
              <a:buNone/>
            </a:pPr>
            <a:r>
              <a:rPr lang="en-US" sz="2800" b="1" dirty="0">
                <a:solidFill>
                  <a:schemeClr val="dk1"/>
                </a:solidFill>
                <a:latin typeface="Calibri"/>
                <a:ea typeface="Calibri"/>
                <a:cs typeface="Calibri"/>
                <a:sym typeface="Calibri"/>
              </a:rPr>
              <a:t>Al </a:t>
            </a:r>
            <a:r>
              <a:rPr lang="en-US" sz="2800" b="1" dirty="0" err="1">
                <a:solidFill>
                  <a:schemeClr val="dk1"/>
                </a:solidFill>
                <a:latin typeface="Calibri"/>
                <a:ea typeface="Calibri"/>
                <a:cs typeface="Calibri"/>
                <a:sym typeface="Calibri"/>
              </a:rPr>
              <a:t>acabar</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este</a:t>
            </a:r>
            <a:r>
              <a:rPr lang="en-US" sz="2800" b="1" dirty="0">
                <a:solidFill>
                  <a:schemeClr val="dk1"/>
                </a:solidFill>
                <a:latin typeface="Calibri"/>
                <a:ea typeface="Calibri"/>
                <a:cs typeface="Calibri"/>
                <a:sym typeface="Calibri"/>
              </a:rPr>
              <a:t> modulo </a:t>
            </a:r>
            <a:r>
              <a:rPr lang="en-US" sz="2800" b="1" dirty="0" err="1">
                <a:solidFill>
                  <a:schemeClr val="dk1"/>
                </a:solidFill>
                <a:latin typeface="Calibri"/>
                <a:ea typeface="Calibri"/>
                <a:cs typeface="Calibri"/>
                <a:sym typeface="Calibri"/>
              </a:rPr>
              <a:t>podrás</a:t>
            </a:r>
            <a:r>
              <a:rPr lang="en-US" sz="2800" b="1" dirty="0">
                <a:solidFill>
                  <a:schemeClr val="dk1"/>
                </a:solidFill>
                <a:latin typeface="Calibri"/>
                <a:ea typeface="Calibri"/>
                <a:cs typeface="Calibri"/>
                <a:sym typeface="Calibri"/>
              </a:rPr>
              <a:t>:</a:t>
            </a:r>
            <a:endParaRPr sz="2800" b="1" dirty="0">
              <a:solidFill>
                <a:schemeClr val="dk1"/>
              </a:solidFill>
              <a:latin typeface="Calibri"/>
              <a:ea typeface="Calibri"/>
              <a:cs typeface="Calibri"/>
              <a:sym typeface="Calibri"/>
            </a:endParaRPr>
          </a:p>
        </p:txBody>
      </p:sp>
      <p:sp>
        <p:nvSpPr>
          <p:cNvPr id="60" name="Google Shape;60;p2"/>
          <p:cNvSpPr txBox="1"/>
          <p:nvPr/>
        </p:nvSpPr>
        <p:spPr>
          <a:xfrm>
            <a:off x="1016000" y="972671"/>
            <a:ext cx="10871200" cy="1120163"/>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7200" b="1" dirty="0">
                <a:solidFill>
                  <a:srgbClr val="343433"/>
                </a:solidFill>
                <a:latin typeface="Tahoma"/>
                <a:ea typeface="Tahoma"/>
                <a:cs typeface="Tahoma"/>
                <a:sym typeface="Tahoma"/>
              </a:rPr>
              <a:t>1. </a:t>
            </a:r>
            <a:r>
              <a:rPr lang="en-US" sz="7200" b="1" dirty="0" err="1">
                <a:solidFill>
                  <a:srgbClr val="343433"/>
                </a:solidFill>
                <a:latin typeface="Tahoma"/>
                <a:ea typeface="Tahoma"/>
                <a:cs typeface="Tahoma"/>
                <a:sym typeface="Tahoma"/>
              </a:rPr>
              <a:t>Objetivos</a:t>
            </a:r>
            <a:r>
              <a:rPr lang="en-US" sz="7200" b="1" dirty="0">
                <a:solidFill>
                  <a:srgbClr val="343433"/>
                </a:solidFill>
                <a:latin typeface="Tahoma"/>
                <a:ea typeface="Tahoma"/>
                <a:cs typeface="Tahoma"/>
                <a:sym typeface="Tahoma"/>
              </a:rPr>
              <a:t> y Metas</a:t>
            </a:r>
            <a:endParaRPr sz="7200" dirty="0">
              <a:solidFill>
                <a:schemeClr val="dk1"/>
              </a:solidFill>
              <a:latin typeface="Tahoma"/>
              <a:ea typeface="Tahoma"/>
              <a:cs typeface="Tahoma"/>
              <a:sym typeface="Tahoma"/>
            </a:endParaRPr>
          </a:p>
        </p:txBody>
      </p:sp>
      <p:pic>
        <p:nvPicPr>
          <p:cNvPr id="61" name="Google Shape;61;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423261" y="1046746"/>
            <a:ext cx="1838324" cy="1066799"/>
          </a:xfrm>
          <a:prstGeom prst="rect">
            <a:avLst/>
          </a:prstGeom>
          <a:noFill/>
          <a:ln>
            <a:noFill/>
          </a:ln>
        </p:spPr>
      </p:pic>
      <p:grpSp>
        <p:nvGrpSpPr>
          <p:cNvPr id="64" name="Google Shape;64;p2"/>
          <p:cNvGrpSpPr/>
          <p:nvPr/>
        </p:nvGrpSpPr>
        <p:grpSpPr>
          <a:xfrm>
            <a:off x="1016000" y="3553999"/>
            <a:ext cx="8243465" cy="1494728"/>
            <a:chOff x="4770970" y="1098354"/>
            <a:chExt cx="8096698" cy="959513"/>
          </a:xfrm>
        </p:grpSpPr>
        <p:sp>
          <p:nvSpPr>
            <p:cNvPr id="67" name="Google Shape;67;p2"/>
            <p:cNvSpPr txBox="1"/>
            <p:nvPr/>
          </p:nvSpPr>
          <p:spPr>
            <a:xfrm>
              <a:off x="5509868" y="1098354"/>
              <a:ext cx="7357800" cy="959513"/>
            </a:xfrm>
            <a:prstGeom prst="rect">
              <a:avLst/>
            </a:prstGeom>
            <a:noFill/>
            <a:ln>
              <a:noFill/>
            </a:ln>
          </p:spPr>
          <p:txBody>
            <a:bodyPr spcFirstLastPara="1" wrap="square" lIns="108000" tIns="45700" rIns="108000" bIns="45700" anchor="t" anchorCtr="0">
              <a:spAutoFit/>
            </a:bodyPr>
            <a:lstStyle/>
            <a:p>
              <a:pPr marL="90170" lvl="0" rtl="0">
                <a:lnSpc>
                  <a:spcPct val="115000"/>
                </a:lnSpc>
                <a:spcBef>
                  <a:spcPts val="0"/>
                </a:spcBef>
                <a:spcAft>
                  <a:spcPts val="1000"/>
                </a:spcAft>
                <a:buClr>
                  <a:schemeClr val="dk1"/>
                </a:buClr>
                <a:buSzPts val="1100"/>
              </a:pPr>
              <a:r>
                <a:rPr lang="en-US" sz="2400" b="1" dirty="0" err="1">
                  <a:solidFill>
                    <a:schemeClr val="dk1"/>
                  </a:solidFill>
                  <a:latin typeface="Times New Roman"/>
                  <a:ea typeface="Times New Roman"/>
                  <a:cs typeface="Times New Roman"/>
                  <a:sym typeface="Times New Roman"/>
                </a:rPr>
                <a:t>Identificar</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cómo</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obtener</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información</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sobre</a:t>
              </a:r>
              <a:r>
                <a:rPr lang="en-US" sz="2400" b="1" dirty="0">
                  <a:solidFill>
                    <a:schemeClr val="dk1"/>
                  </a:solidFill>
                  <a:latin typeface="Times New Roman"/>
                  <a:ea typeface="Times New Roman"/>
                  <a:cs typeface="Times New Roman"/>
                  <a:sym typeface="Times New Roman"/>
                </a:rPr>
                <a:t> las </a:t>
              </a:r>
              <a:r>
                <a:rPr lang="en-US" sz="2400" b="1" dirty="0" err="1">
                  <a:solidFill>
                    <a:schemeClr val="dk1"/>
                  </a:solidFill>
                  <a:latin typeface="Times New Roman"/>
                  <a:ea typeface="Times New Roman"/>
                  <a:cs typeface="Times New Roman"/>
                  <a:sym typeface="Times New Roman"/>
                </a:rPr>
                <a:t>oportunidades</a:t>
              </a:r>
              <a:r>
                <a:rPr lang="en-US" sz="2400" b="1" dirty="0">
                  <a:solidFill>
                    <a:schemeClr val="dk1"/>
                  </a:solidFill>
                  <a:latin typeface="Times New Roman"/>
                  <a:ea typeface="Times New Roman"/>
                  <a:cs typeface="Times New Roman"/>
                  <a:sym typeface="Times New Roman"/>
                </a:rPr>
                <a:t> y </a:t>
              </a:r>
              <a:r>
                <a:rPr lang="en-US" sz="2400" b="1" dirty="0" err="1">
                  <a:solidFill>
                    <a:schemeClr val="dk1"/>
                  </a:solidFill>
                  <a:latin typeface="Times New Roman"/>
                  <a:ea typeface="Times New Roman"/>
                  <a:cs typeface="Times New Roman"/>
                  <a:sym typeface="Times New Roman"/>
                </a:rPr>
                <a:t>actividades</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culturales</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en</a:t>
              </a:r>
              <a:r>
                <a:rPr lang="en-US" sz="2400" b="1" dirty="0">
                  <a:solidFill>
                    <a:schemeClr val="dk1"/>
                  </a:solidFill>
                  <a:latin typeface="Times New Roman"/>
                  <a:ea typeface="Times New Roman"/>
                  <a:cs typeface="Times New Roman"/>
                  <a:sym typeface="Times New Roman"/>
                </a:rPr>
                <a:t> las redes </a:t>
              </a:r>
              <a:r>
                <a:rPr lang="en-US" sz="2400" b="1" dirty="0" err="1">
                  <a:solidFill>
                    <a:schemeClr val="dk1"/>
                  </a:solidFill>
                  <a:latin typeface="Times New Roman"/>
                  <a:ea typeface="Times New Roman"/>
                  <a:cs typeface="Times New Roman"/>
                  <a:sym typeface="Times New Roman"/>
                </a:rPr>
                <a:t>sociales</a:t>
              </a:r>
              <a:endParaRPr sz="3100" b="1" dirty="0">
                <a:solidFill>
                  <a:schemeClr val="dk1"/>
                </a:solidFill>
                <a:latin typeface="Calibri"/>
                <a:ea typeface="Calibri"/>
                <a:cs typeface="Calibri"/>
                <a:sym typeface="Calibri"/>
              </a:endParaRPr>
            </a:p>
          </p:txBody>
        </p:sp>
        <p:sp>
          <p:nvSpPr>
            <p:cNvPr id="68" name="Google Shape;68;p2"/>
            <p:cNvSpPr/>
            <p:nvPr/>
          </p:nvSpPr>
          <p:spPr>
            <a:xfrm>
              <a:off x="4770970" y="1108654"/>
              <a:ext cx="780900" cy="561433"/>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9" name="Google Shape;69;p2"/>
          <p:cNvGrpSpPr/>
          <p:nvPr/>
        </p:nvGrpSpPr>
        <p:grpSpPr>
          <a:xfrm>
            <a:off x="1016001" y="5056779"/>
            <a:ext cx="6763044" cy="830956"/>
            <a:chOff x="4834470" y="1483327"/>
            <a:chExt cx="6616277" cy="830956"/>
          </a:xfrm>
        </p:grpSpPr>
        <p:sp>
          <p:nvSpPr>
            <p:cNvPr id="72" name="Google Shape;72;p2"/>
            <p:cNvSpPr txBox="1"/>
            <p:nvPr/>
          </p:nvSpPr>
          <p:spPr>
            <a:xfrm>
              <a:off x="5707592" y="1483327"/>
              <a:ext cx="5743155" cy="830956"/>
            </a:xfrm>
            <a:prstGeom prst="rect">
              <a:avLst/>
            </a:prstGeom>
            <a:noFill/>
            <a:ln>
              <a:noFill/>
            </a:ln>
          </p:spPr>
          <p:txBody>
            <a:bodyPr spcFirstLastPara="1" wrap="square" lIns="108000" tIns="45700" rIns="108000" bIns="45700" anchor="t" anchorCtr="0">
              <a:spAutoFit/>
            </a:bodyPr>
            <a:lstStyle/>
            <a:p>
              <a:pPr marR="0" lvl="0" algn="l" rtl="0">
                <a:spcBef>
                  <a:spcPts val="0"/>
                </a:spcBef>
                <a:spcAft>
                  <a:spcPts val="0"/>
                </a:spcAft>
              </a:pPr>
              <a:r>
                <a:rPr lang="en-US" sz="2400" b="1" dirty="0" err="1">
                  <a:solidFill>
                    <a:schemeClr val="dk1"/>
                  </a:solidFill>
                  <a:latin typeface="Times New Roman"/>
                  <a:cs typeface="Times New Roman"/>
                  <a:sym typeface="Calibri"/>
                </a:rPr>
                <a:t>Cómo</a:t>
              </a:r>
              <a:r>
                <a:rPr lang="en-US" sz="2400" b="1" dirty="0">
                  <a:solidFill>
                    <a:schemeClr val="dk1"/>
                  </a:solidFill>
                  <a:latin typeface="Times New Roman"/>
                  <a:cs typeface="Times New Roman"/>
                  <a:sym typeface="Calibri"/>
                </a:rPr>
                <a:t> </a:t>
              </a:r>
              <a:r>
                <a:rPr lang="en-US" sz="2400" b="1" dirty="0" err="1">
                  <a:solidFill>
                    <a:schemeClr val="dk1"/>
                  </a:solidFill>
                  <a:latin typeface="Times New Roman"/>
                  <a:cs typeface="Times New Roman"/>
                  <a:sym typeface="Calibri"/>
                </a:rPr>
                <a:t>crear</a:t>
              </a:r>
              <a:r>
                <a:rPr lang="en-US" sz="2400" b="1" dirty="0">
                  <a:solidFill>
                    <a:schemeClr val="dk1"/>
                  </a:solidFill>
                  <a:latin typeface="Times New Roman"/>
                  <a:cs typeface="Times New Roman"/>
                  <a:sym typeface="Calibri"/>
                </a:rPr>
                <a:t> </a:t>
              </a:r>
              <a:r>
                <a:rPr lang="en-US" sz="2400" b="1" dirty="0" err="1">
                  <a:solidFill>
                    <a:schemeClr val="dk1"/>
                  </a:solidFill>
                  <a:latin typeface="Times New Roman"/>
                  <a:cs typeface="Times New Roman"/>
                  <a:sym typeface="Calibri"/>
                </a:rPr>
                <a:t>tu</a:t>
              </a:r>
              <a:r>
                <a:rPr lang="en-US" sz="2400" b="1" dirty="0">
                  <a:solidFill>
                    <a:schemeClr val="dk1"/>
                  </a:solidFill>
                  <a:latin typeface="Times New Roman"/>
                  <a:cs typeface="Times New Roman"/>
                  <a:sym typeface="Calibri"/>
                </a:rPr>
                <a:t> </a:t>
              </a:r>
              <a:r>
                <a:rPr lang="en-US" sz="2400" b="1" dirty="0" err="1">
                  <a:solidFill>
                    <a:schemeClr val="dk1"/>
                  </a:solidFill>
                  <a:latin typeface="Times New Roman"/>
                  <a:cs typeface="Times New Roman"/>
                  <a:sym typeface="Calibri"/>
                </a:rPr>
                <a:t>propio</a:t>
              </a:r>
              <a:r>
                <a:rPr lang="en-US" sz="2400" b="1" dirty="0">
                  <a:solidFill>
                    <a:schemeClr val="dk1"/>
                  </a:solidFill>
                  <a:latin typeface="Times New Roman"/>
                  <a:cs typeface="Times New Roman"/>
                  <a:sym typeface="Calibri"/>
                </a:rPr>
                <a:t> </a:t>
              </a:r>
              <a:r>
                <a:rPr lang="en-US" sz="2400" b="1" dirty="0" err="1">
                  <a:solidFill>
                    <a:schemeClr val="dk1"/>
                  </a:solidFill>
                  <a:latin typeface="Times New Roman"/>
                  <a:cs typeface="Times New Roman"/>
                  <a:sym typeface="Calibri"/>
                </a:rPr>
                <a:t>contenido</a:t>
              </a:r>
              <a:r>
                <a:rPr lang="en-US" sz="2400" b="1" dirty="0">
                  <a:solidFill>
                    <a:schemeClr val="dk1"/>
                  </a:solidFill>
                  <a:latin typeface="Times New Roman"/>
                  <a:cs typeface="Times New Roman"/>
                  <a:sym typeface="Calibri"/>
                </a:rPr>
                <a:t> cultural </a:t>
              </a:r>
              <a:r>
                <a:rPr lang="en-US" sz="2400" b="1" dirty="0" err="1">
                  <a:solidFill>
                    <a:schemeClr val="dk1"/>
                  </a:solidFill>
                  <a:latin typeface="Times New Roman"/>
                  <a:cs typeface="Times New Roman"/>
                  <a:sym typeface="Calibri"/>
                </a:rPr>
                <a:t>en</a:t>
              </a:r>
              <a:r>
                <a:rPr lang="en-US" sz="2400" b="1" dirty="0">
                  <a:solidFill>
                    <a:schemeClr val="dk1"/>
                  </a:solidFill>
                  <a:latin typeface="Times New Roman"/>
                  <a:cs typeface="Times New Roman"/>
                  <a:sym typeface="Calibri"/>
                </a:rPr>
                <a:t> las redes </a:t>
              </a:r>
              <a:r>
                <a:rPr lang="en-US" sz="2400" b="1" dirty="0" err="1">
                  <a:solidFill>
                    <a:schemeClr val="dk1"/>
                  </a:solidFill>
                  <a:latin typeface="Times New Roman"/>
                  <a:cs typeface="Times New Roman"/>
                  <a:sym typeface="Calibri"/>
                </a:rPr>
                <a:t>sociales</a:t>
              </a:r>
              <a:endParaRPr sz="2400" b="1" dirty="0">
                <a:solidFill>
                  <a:schemeClr val="dk1"/>
                </a:solidFill>
                <a:latin typeface="Times New Roman"/>
                <a:cs typeface="Times New Roman"/>
                <a:sym typeface="Calibri"/>
              </a:endParaRPr>
            </a:p>
          </p:txBody>
        </p:sp>
        <p:sp>
          <p:nvSpPr>
            <p:cNvPr id="73" name="Google Shape;73;p2"/>
            <p:cNvSpPr/>
            <p:nvPr/>
          </p:nvSpPr>
          <p:spPr>
            <a:xfrm>
              <a:off x="4834470" y="1491808"/>
              <a:ext cx="780795" cy="780795"/>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74;p2"/>
          <p:cNvGrpSpPr/>
          <p:nvPr/>
        </p:nvGrpSpPr>
        <p:grpSpPr>
          <a:xfrm>
            <a:off x="1016000" y="6466672"/>
            <a:ext cx="5801676" cy="1377760"/>
            <a:chOff x="4626987" y="1226115"/>
            <a:chExt cx="6056638" cy="1673230"/>
          </a:xfrm>
        </p:grpSpPr>
        <p:sp>
          <p:nvSpPr>
            <p:cNvPr id="77" name="Google Shape;77;p2"/>
            <p:cNvSpPr txBox="1"/>
            <p:nvPr/>
          </p:nvSpPr>
          <p:spPr>
            <a:xfrm>
              <a:off x="5558700" y="1441647"/>
              <a:ext cx="5124925" cy="1457698"/>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400" b="1" dirty="0" err="1">
                  <a:solidFill>
                    <a:schemeClr val="dk1"/>
                  </a:solidFill>
                  <a:latin typeface="Times New Roman"/>
                  <a:cs typeface="Times New Roman"/>
                  <a:sym typeface="Calibri"/>
                </a:rPr>
                <a:t>Cómo</a:t>
              </a:r>
              <a:r>
                <a:rPr lang="en-US" sz="2400" b="1" dirty="0">
                  <a:solidFill>
                    <a:schemeClr val="dk1"/>
                  </a:solidFill>
                  <a:latin typeface="Times New Roman"/>
                  <a:cs typeface="Times New Roman"/>
                  <a:sym typeface="Calibri"/>
                </a:rPr>
                <a:t> </a:t>
              </a:r>
              <a:r>
                <a:rPr lang="en-US" sz="2400" b="1" dirty="0" err="1">
                  <a:solidFill>
                    <a:schemeClr val="dk1"/>
                  </a:solidFill>
                  <a:latin typeface="Times New Roman"/>
                  <a:cs typeface="Times New Roman"/>
                  <a:sym typeface="Calibri"/>
                </a:rPr>
                <a:t>promover</a:t>
              </a:r>
              <a:r>
                <a:rPr lang="en-US" sz="2400" b="1" dirty="0">
                  <a:solidFill>
                    <a:schemeClr val="dk1"/>
                  </a:solidFill>
                  <a:latin typeface="Times New Roman"/>
                  <a:cs typeface="Times New Roman"/>
                  <a:sym typeface="Calibri"/>
                </a:rPr>
                <a:t> </a:t>
              </a:r>
              <a:r>
                <a:rPr lang="en-US" sz="2400" b="1" dirty="0" err="1">
                  <a:solidFill>
                    <a:schemeClr val="dk1"/>
                  </a:solidFill>
                  <a:latin typeface="Times New Roman"/>
                  <a:cs typeface="Times New Roman"/>
                  <a:sym typeface="Calibri"/>
                </a:rPr>
                <a:t>actividades</a:t>
              </a:r>
              <a:r>
                <a:rPr lang="en-US" sz="2400" b="1" dirty="0">
                  <a:solidFill>
                    <a:schemeClr val="dk1"/>
                  </a:solidFill>
                  <a:latin typeface="Times New Roman"/>
                  <a:cs typeface="Times New Roman"/>
                  <a:sym typeface="Calibri"/>
                </a:rPr>
                <a:t> y </a:t>
              </a:r>
              <a:r>
                <a:rPr lang="en-US" sz="2400" b="1" dirty="0" err="1">
                  <a:solidFill>
                    <a:schemeClr val="dk1"/>
                  </a:solidFill>
                  <a:latin typeface="Times New Roman"/>
                  <a:cs typeface="Times New Roman"/>
                  <a:sym typeface="Calibri"/>
                </a:rPr>
                <a:t>contenido</a:t>
              </a:r>
              <a:r>
                <a:rPr lang="en-US" sz="2400" b="1" dirty="0">
                  <a:solidFill>
                    <a:schemeClr val="dk1"/>
                  </a:solidFill>
                  <a:latin typeface="Times New Roman"/>
                  <a:cs typeface="Times New Roman"/>
                  <a:sym typeface="Calibri"/>
                </a:rPr>
                <a:t> cultural </a:t>
              </a:r>
              <a:r>
                <a:rPr lang="en-US" sz="2400" b="1" dirty="0" err="1">
                  <a:solidFill>
                    <a:schemeClr val="dk1"/>
                  </a:solidFill>
                  <a:latin typeface="Times New Roman"/>
                  <a:cs typeface="Times New Roman"/>
                  <a:sym typeface="Calibri"/>
                </a:rPr>
                <a:t>en</a:t>
              </a:r>
              <a:r>
                <a:rPr lang="en-US" sz="2400" b="1" dirty="0">
                  <a:solidFill>
                    <a:schemeClr val="dk1"/>
                  </a:solidFill>
                  <a:latin typeface="Times New Roman"/>
                  <a:cs typeface="Times New Roman"/>
                  <a:sym typeface="Calibri"/>
                </a:rPr>
                <a:t> las redes </a:t>
              </a:r>
              <a:r>
                <a:rPr lang="en-US" sz="2400" b="1" dirty="0" err="1">
                  <a:solidFill>
                    <a:schemeClr val="dk1"/>
                  </a:solidFill>
                  <a:latin typeface="Times New Roman"/>
                  <a:cs typeface="Times New Roman"/>
                  <a:sym typeface="Calibri"/>
                </a:rPr>
                <a:t>sociales</a:t>
              </a:r>
              <a:endParaRPr sz="2400" b="1" dirty="0">
                <a:solidFill>
                  <a:schemeClr val="dk1"/>
                </a:solidFill>
                <a:latin typeface="Times New Roman"/>
                <a:cs typeface="Times New Roman"/>
                <a:sym typeface="Calibri"/>
              </a:endParaRPr>
            </a:p>
          </p:txBody>
        </p:sp>
        <p:sp>
          <p:nvSpPr>
            <p:cNvPr id="78" name="Google Shape;78;p2"/>
            <p:cNvSpPr/>
            <p:nvPr/>
          </p:nvSpPr>
          <p:spPr>
            <a:xfrm>
              <a:off x="4626987" y="1226115"/>
              <a:ext cx="829995" cy="104649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79" name="Google Shape;79;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049000" y="4281474"/>
            <a:ext cx="6832876" cy="3904678"/>
          </a:xfrm>
          <a:prstGeom prst="rect">
            <a:avLst/>
          </a:prstGeom>
          <a:noFill/>
          <a:ln>
            <a:noFill/>
          </a:ln>
        </p:spPr>
      </p:pic>
      <p:sp>
        <p:nvSpPr>
          <p:cNvPr id="17" name="CuadroTexto 34">
            <a:extLst>
              <a:ext uri="{FF2B5EF4-FFF2-40B4-BE49-F238E27FC236}">
                <a16:creationId xmlns="" xmlns:a16="http://schemas.microsoft.com/office/drawing/2014/main" id="{44E54EA5-B936-477F-B276-BB60E2C6703D}"/>
              </a:ext>
            </a:extLst>
          </p:cNvPr>
          <p:cNvSpPr txBox="1"/>
          <p:nvPr/>
        </p:nvSpPr>
        <p:spPr>
          <a:xfrm>
            <a:off x="945427" y="9611139"/>
            <a:ext cx="7688210" cy="646331"/>
          </a:xfrm>
          <a:prstGeom prst="rect">
            <a:avLst/>
          </a:prstGeom>
          <a:noFill/>
        </p:spPr>
        <p:txBody>
          <a:bodyPr wrap="square" rtlCol="0">
            <a:spAutoFit/>
          </a:bodyPr>
          <a:lstStyle/>
          <a:p>
            <a:r>
              <a:rPr lang="en-US" sz="12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p>
        </p:txBody>
      </p:sp>
      <p:pic>
        <p:nvPicPr>
          <p:cNvPr id="18" name="Imagen 36">
            <a:extLst>
              <a:ext uri="{FF2B5EF4-FFF2-40B4-BE49-F238E27FC236}">
                <a16:creationId xmlns:a16="http://schemas.microsoft.com/office/drawing/2014/main" xmln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680764"/>
            <a:ext cx="866849" cy="576706"/>
          </a:xfrm>
          <a:prstGeom prst="rect">
            <a:avLst/>
          </a:prstGeom>
        </p:spPr>
      </p:pic>
      <p:pic>
        <p:nvPicPr>
          <p:cNvPr id="19" name="Immagine 1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762005"/>
            <a:ext cx="1453337" cy="495465"/>
          </a:xfrm>
          <a:prstGeom prst="rect">
            <a:avLst/>
          </a:prstGeom>
          <a:noFill/>
        </p:spPr>
      </p:pic>
      <p:sp>
        <p:nvSpPr>
          <p:cNvPr id="20" name="CasellaDiTesto 19"/>
          <p:cNvSpPr txBox="1"/>
          <p:nvPr/>
        </p:nvSpPr>
        <p:spPr>
          <a:xfrm>
            <a:off x="10117536" y="9611139"/>
            <a:ext cx="8170464" cy="646331"/>
          </a:xfrm>
          <a:prstGeom prst="rect">
            <a:avLst/>
          </a:prstGeom>
          <a:noFill/>
        </p:spPr>
        <p:txBody>
          <a:bodyPr wrap="square" rtlCol="0">
            <a:spAutoFit/>
          </a:bodyPr>
          <a:lstStyle/>
          <a:p>
            <a:r>
              <a:rPr lang="en-US" sz="1200" dirty="0" smtClean="0"/>
              <a:t>Legal </a:t>
            </a:r>
            <a:r>
              <a:rPr lang="en-US" sz="1200" dirty="0"/>
              <a:t>description – Creative Commons licensing: The materials published on the </a:t>
            </a:r>
            <a:r>
              <a:rPr lang="en-US" sz="1200" dirty="0"/>
              <a:t>SOS project </a:t>
            </a:r>
            <a:r>
              <a:rPr lang="en-US" sz="1200" dirty="0"/>
              <a:t>website are classified as Open Educational Resources' (OER) and can be freely (without permission of their creators): downloaded, used, reused, copied, adapted, and shared by users, with information about the source of their origin.</a:t>
            </a:r>
            <a:endParaRPr lang="it-IT" sz="1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793775" y="800099"/>
            <a:ext cx="15527402" cy="10733051"/>
          </a:xfrm>
          <a:prstGeom prst="rect">
            <a:avLst/>
          </a:prstGeom>
          <a:noFill/>
          <a:ln>
            <a:noFill/>
          </a:ln>
        </p:spPr>
        <p:txBody>
          <a:bodyPr spcFirstLastPara="1" wrap="square" lIns="0" tIns="12050" rIns="0" bIns="0" anchor="t" anchorCtr="0">
            <a:spAutoFit/>
          </a:bodyPr>
          <a:lstStyle/>
          <a:p>
            <a:pPr marL="90170" marR="0" lvl="0" indent="-269875" algn="l" defTabSz="914400" rtl="0" eaLnBrk="1" fontAlgn="auto" latinLnBrk="0" hangingPunct="1">
              <a:lnSpc>
                <a:spcPct val="100000"/>
              </a:lnSpc>
              <a:spcBef>
                <a:spcPts val="0"/>
              </a:spcBef>
              <a:spcAft>
                <a:spcPts val="1000"/>
              </a:spcAft>
              <a:buClr>
                <a:srgbClr val="000000"/>
              </a:buClr>
              <a:buSzTx/>
              <a:buFont typeface="Arial"/>
              <a:buNone/>
              <a:tabLst/>
              <a:defRPr/>
            </a:pPr>
            <a:r>
              <a:rPr kumimoji="0" lang="en-US" sz="7200" b="1" i="0" u="none" strike="noStrike" kern="0" cap="none" spc="0" normalizeH="0" baseline="0" noProof="0" dirty="0">
                <a:ln>
                  <a:noFill/>
                </a:ln>
                <a:solidFill>
                  <a:srgbClr val="343433"/>
                </a:solidFill>
                <a:effectLst/>
                <a:uLnTx/>
                <a:uFillTx/>
                <a:latin typeface="Tahoma"/>
                <a:ea typeface="Tahoma"/>
                <a:cs typeface="Tahoma"/>
                <a:sym typeface="Tahoma"/>
              </a:rPr>
              <a:t>Unidad </a:t>
            </a:r>
            <a:r>
              <a:rPr kumimoji="0" lang="fr-FR" sz="7200" b="1" i="0" u="none" strike="noStrike" kern="0" cap="none" spc="0" normalizeH="0" baseline="0" noProof="0" dirty="0">
                <a:ln>
                  <a:noFill/>
                </a:ln>
                <a:solidFill>
                  <a:srgbClr val="343433"/>
                </a:solidFill>
                <a:effectLst/>
                <a:uLnTx/>
                <a:uFillTx/>
                <a:latin typeface="Tahoma"/>
                <a:ea typeface="Tahoma"/>
                <a:cs typeface="Tahoma"/>
                <a:sym typeface="Tahoma"/>
              </a:rPr>
              <a:t>2.2:</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Crear</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y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promover</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la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cultura</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en</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las redes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sociales</a:t>
            </a:r>
            <a:r>
              <a:rPr kumimoji="0" lang="en-US" sz="2400" b="0" i="0" u="none" strike="noStrike" kern="0" cap="none" spc="0" normalizeH="0" baseline="0" noProof="0" dirty="0">
                <a:ln>
                  <a:noFill/>
                </a:ln>
                <a:solidFill>
                  <a:srgbClr val="000000"/>
                </a:solidFill>
                <a:effectLst/>
                <a:uLnTx/>
                <a:uFillTx/>
                <a:latin typeface="Arial"/>
                <a:cs typeface="Arial"/>
                <a:sym typeface="Arial"/>
              </a:rPr>
              <a:t/>
            </a:r>
            <a:br>
              <a:rPr kumimoji="0" lang="en-US" sz="2400" b="0" i="0" u="none" strike="noStrike" kern="0" cap="none" spc="0" normalizeH="0" baseline="0" noProof="0" dirty="0">
                <a:ln>
                  <a:noFill/>
                </a:ln>
                <a:solidFill>
                  <a:srgbClr val="000000"/>
                </a:solidFill>
                <a:effectLst/>
                <a:uLnTx/>
                <a:uFillTx/>
                <a:latin typeface="Arial"/>
                <a:cs typeface="Arial"/>
                <a:sym typeface="Arial"/>
              </a:rPr>
            </a:br>
            <a:r>
              <a:rPr kumimoji="0" lang="en-US" sz="2400" b="0" i="0" u="none" strike="noStrike" kern="0" cap="none" spc="0" normalizeH="0" baseline="0" noProof="0" dirty="0">
                <a:ln>
                  <a:noFill/>
                </a:ln>
                <a:solidFill>
                  <a:srgbClr val="000000"/>
                </a:solidFill>
                <a:effectLst/>
                <a:uLnTx/>
                <a:uFillTx/>
                <a:latin typeface="Arial"/>
                <a:cs typeface="Arial"/>
                <a:sym typeface="Arial"/>
              </a:rPr>
              <a:t/>
            </a:r>
            <a:br>
              <a:rPr kumimoji="0" lang="en-US" sz="2400" b="0" i="0" u="none" strike="noStrike" kern="0" cap="none" spc="0" normalizeH="0" baseline="0" noProof="0" dirty="0">
                <a:ln>
                  <a:noFill/>
                </a:ln>
                <a:solidFill>
                  <a:srgbClr val="000000"/>
                </a:solidFill>
                <a:effectLst/>
                <a:uLnTx/>
                <a:uFillTx/>
                <a:latin typeface="Arial"/>
                <a:cs typeface="Arial"/>
                <a:sym typeface="Arial"/>
              </a:rPr>
            </a:b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a:p>
            <a:pPr rtl="0">
              <a:spcBef>
                <a:spcPts val="0"/>
              </a:spcBef>
              <a:spcAft>
                <a:spcPts val="1000"/>
              </a:spcAft>
            </a:pPr>
            <a:r>
              <a:rPr lang="en-US" sz="2400" dirty="0"/>
              <a:t/>
            </a:r>
            <a:br>
              <a:rPr lang="en-US" sz="2400" dirty="0"/>
            </a:br>
            <a:r>
              <a:rPr lang="en-US" sz="2400" dirty="0"/>
              <a:t/>
            </a:r>
            <a:br>
              <a:rPr lang="en-US" sz="2400" dirty="0"/>
            </a:br>
            <a:r>
              <a:rPr lang="en-US" sz="9600" dirty="0"/>
              <a:t/>
            </a:r>
            <a:br>
              <a:rPr lang="en-US" sz="9600" dirty="0"/>
            </a:br>
            <a:r>
              <a:rPr lang="en-US" sz="9600" dirty="0"/>
              <a:t/>
            </a:r>
            <a:br>
              <a:rPr lang="en-US" sz="9600" dirty="0"/>
            </a:br>
            <a:r>
              <a:rPr lang="en-US" sz="8800" dirty="0"/>
              <a:t/>
            </a:r>
            <a:br>
              <a:rPr lang="en-US" sz="8800" dirty="0"/>
            </a:br>
            <a:endParaRPr sz="7200" b="1" dirty="0">
              <a:solidFill>
                <a:srgbClr val="343433"/>
              </a:solidFill>
              <a:latin typeface="Tahoma"/>
              <a:ea typeface="Tahoma"/>
              <a:cs typeface="Tahoma"/>
              <a:sym typeface="Tahoma"/>
            </a:endParaRPr>
          </a:p>
          <a:p>
            <a:r>
              <a:rPr lang="en-US" sz="8800" dirty="0"/>
              <a:t/>
            </a:r>
            <a:br>
              <a:rPr lang="en-US" sz="8800" dirty="0"/>
            </a:br>
            <a:endParaRPr sz="7200" b="1" dirty="0">
              <a:solidFill>
                <a:srgbClr val="343433"/>
              </a:solidFill>
              <a:latin typeface="Tahoma"/>
              <a:ea typeface="Tahoma"/>
              <a:cs typeface="Tahoma"/>
              <a:sym typeface="Tahoma"/>
            </a:endParaRPr>
          </a:p>
        </p:txBody>
      </p:sp>
      <p:pic>
        <p:nvPicPr>
          <p:cNvPr id="85" name="Google Shape;8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3" name="Image 2">
            <a:extLst>
              <a:ext uri="{FF2B5EF4-FFF2-40B4-BE49-F238E27FC236}">
                <a16:creationId xmlns:a16="http://schemas.microsoft.com/office/drawing/2014/main" xmlns="" id="{0DFFA63D-3482-4154-847F-5D40A0231A84}"/>
              </a:ext>
            </a:extLst>
          </p:cNvPr>
          <p:cNvPicPr>
            <a:picLocks noChangeAspect="1"/>
          </p:cNvPicPr>
          <p:nvPr/>
        </p:nvPicPr>
        <p:blipFill>
          <a:blip r:embed="rId4"/>
          <a:stretch>
            <a:fillRect/>
          </a:stretch>
        </p:blipFill>
        <p:spPr>
          <a:xfrm>
            <a:off x="7195112" y="2703572"/>
            <a:ext cx="4143919" cy="6439799"/>
          </a:xfrm>
          <a:prstGeom prst="rect">
            <a:avLst/>
          </a:prstGeom>
        </p:spPr>
      </p:pic>
      <p:pic>
        <p:nvPicPr>
          <p:cNvPr id="8" name="Image 7">
            <a:extLst>
              <a:ext uri="{FF2B5EF4-FFF2-40B4-BE49-F238E27FC236}">
                <a16:creationId xmlns:a16="http://schemas.microsoft.com/office/drawing/2014/main" xmlns="" id="{204BC999-A79C-4C5E-8057-E6A4A183306C}"/>
              </a:ext>
            </a:extLst>
          </p:cNvPr>
          <p:cNvPicPr>
            <a:picLocks noChangeAspect="1"/>
          </p:cNvPicPr>
          <p:nvPr/>
        </p:nvPicPr>
        <p:blipFill>
          <a:blip r:embed="rId5"/>
          <a:stretch>
            <a:fillRect/>
          </a:stretch>
        </p:blipFill>
        <p:spPr>
          <a:xfrm>
            <a:off x="11339031" y="2703572"/>
            <a:ext cx="5837744" cy="6439799"/>
          </a:xfrm>
          <a:prstGeom prst="rect">
            <a:avLst/>
          </a:prstGeom>
        </p:spPr>
      </p:pic>
      <p:sp>
        <p:nvSpPr>
          <p:cNvPr id="2" name="Flèche : droite 1">
            <a:extLst>
              <a:ext uri="{FF2B5EF4-FFF2-40B4-BE49-F238E27FC236}">
                <a16:creationId xmlns:a16="http://schemas.microsoft.com/office/drawing/2014/main" xmlns="" id="{FF1FAE44-491C-47EC-8441-4F3A43FA7978}"/>
              </a:ext>
            </a:extLst>
          </p:cNvPr>
          <p:cNvSpPr/>
          <p:nvPr/>
        </p:nvSpPr>
        <p:spPr>
          <a:xfrm>
            <a:off x="1017917" y="2416829"/>
            <a:ext cx="5808806" cy="6539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0"/>
              </a:spcBef>
              <a:spcAft>
                <a:spcPts val="1000"/>
              </a:spcAft>
            </a:pPr>
            <a:endParaRPr lang="en-US" sz="2000" b="0" i="0" u="none" strike="noStrike" dirty="0">
              <a:solidFill>
                <a:srgbClr val="000000"/>
              </a:solidFill>
              <a:effectLst/>
              <a:latin typeface="+mj-lt"/>
            </a:endParaRPr>
          </a:p>
          <a:p>
            <a:pPr rtl="0">
              <a:spcBef>
                <a:spcPts val="0"/>
              </a:spcBef>
              <a:spcAft>
                <a:spcPts val="1000"/>
              </a:spcAft>
            </a:pPr>
            <a:endParaRPr lang="en-US" sz="2000" dirty="0">
              <a:solidFill>
                <a:srgbClr val="000000"/>
              </a:solidFill>
              <a:latin typeface="+mj-lt"/>
            </a:endParaRPr>
          </a:p>
          <a:p>
            <a:pPr rtl="0">
              <a:spcBef>
                <a:spcPts val="0"/>
              </a:spcBef>
              <a:spcAft>
                <a:spcPts val="1000"/>
              </a:spcAft>
            </a:pPr>
            <a:endParaRPr lang="en-US" sz="2000" dirty="0">
              <a:solidFill>
                <a:srgbClr val="000000"/>
              </a:solidFill>
              <a:latin typeface="+mj-lt"/>
            </a:endParaRPr>
          </a:p>
          <a:p>
            <a:pPr rtl="0">
              <a:spcBef>
                <a:spcPts val="0"/>
              </a:spcBef>
              <a:spcAft>
                <a:spcPts val="1000"/>
              </a:spcAft>
            </a:pPr>
            <a:r>
              <a:rPr lang="es-ES" sz="2400" b="0" dirty="0">
                <a:solidFill>
                  <a:schemeClr val="tx1"/>
                </a:solidFill>
                <a:effectLst/>
                <a:latin typeface="Calibri" panose="020F0502020204030204" pitchFamily="34" charset="0"/>
                <a:cs typeface="Calibri" panose="020F0502020204030204" pitchFamily="34" charset="0"/>
              </a:rPr>
              <a:t>Si deseas organizar un taller creativo y reunir a personas con ideas afines a tu alrededor, también puedes crear un evento en Facebook haciendo clic en "eventos" y luego en "crear nuevo evento".</a:t>
            </a:r>
            <a:endParaRPr lang="en-US" sz="2400" b="0" dirty="0">
              <a:solidFill>
                <a:schemeClr val="tx1"/>
              </a:solidFill>
              <a:effectLst/>
              <a:latin typeface="Calibri" panose="020F0502020204030204" pitchFamily="34" charset="0"/>
              <a:cs typeface="Calibri" panose="020F0502020204030204" pitchFamily="34" charset="0"/>
            </a:endParaRPr>
          </a:p>
          <a:p>
            <a:r>
              <a:rPr lang="en-US" sz="6600" dirty="0"/>
              <a:t/>
            </a:r>
            <a:br>
              <a:rPr lang="en-US" sz="6600" dirty="0"/>
            </a:br>
            <a:endParaRPr lang="fr-FR" dirty="0"/>
          </a:p>
        </p:txBody>
      </p:sp>
      <p:sp>
        <p:nvSpPr>
          <p:cNvPr id="9" name="CuadroTexto 34">
            <a:extLst>
              <a:ext uri="{FF2B5EF4-FFF2-40B4-BE49-F238E27FC236}">
                <a16:creationId xmlns="" xmlns:a16="http://schemas.microsoft.com/office/drawing/2014/main" id="{44E54EA5-B936-477F-B276-BB60E2C6703D}"/>
              </a:ext>
            </a:extLst>
          </p:cNvPr>
          <p:cNvSpPr txBox="1"/>
          <p:nvPr/>
        </p:nvSpPr>
        <p:spPr>
          <a:xfrm>
            <a:off x="945427" y="9611139"/>
            <a:ext cx="7688210" cy="646331"/>
          </a:xfrm>
          <a:prstGeom prst="rect">
            <a:avLst/>
          </a:prstGeom>
          <a:noFill/>
        </p:spPr>
        <p:txBody>
          <a:bodyPr wrap="square" rtlCol="0">
            <a:spAutoFit/>
          </a:bodyPr>
          <a:lstStyle/>
          <a:p>
            <a:r>
              <a:rPr lang="en-US" sz="12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p>
        </p:txBody>
      </p:sp>
      <p:pic>
        <p:nvPicPr>
          <p:cNvPr id="10" name="Imagen 36">
            <a:extLst>
              <a:ext uri="{FF2B5EF4-FFF2-40B4-BE49-F238E27FC236}">
                <a16:creationId xmlns:a16="http://schemas.microsoft.com/office/drawing/2014/main" xmlns="" id="{796883D8-3971-4A12-BAF9-1968501B41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056" y="9680764"/>
            <a:ext cx="866849" cy="576706"/>
          </a:xfrm>
          <a:prstGeom prst="rect">
            <a:avLst/>
          </a:prstGeom>
        </p:spPr>
      </p:pic>
      <p:pic>
        <p:nvPicPr>
          <p:cNvPr id="11" name="Immagine 10"/>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3636" y="9762005"/>
            <a:ext cx="1453337" cy="495465"/>
          </a:xfrm>
          <a:prstGeom prst="rect">
            <a:avLst/>
          </a:prstGeom>
          <a:noFill/>
        </p:spPr>
      </p:pic>
      <p:sp>
        <p:nvSpPr>
          <p:cNvPr id="12" name="CasellaDiTesto 11"/>
          <p:cNvSpPr txBox="1"/>
          <p:nvPr/>
        </p:nvSpPr>
        <p:spPr>
          <a:xfrm>
            <a:off x="10117536" y="9611139"/>
            <a:ext cx="8170464" cy="646331"/>
          </a:xfrm>
          <a:prstGeom prst="rect">
            <a:avLst/>
          </a:prstGeom>
          <a:noFill/>
        </p:spPr>
        <p:txBody>
          <a:bodyPr wrap="square" rtlCol="0">
            <a:spAutoFit/>
          </a:bodyPr>
          <a:lstStyle/>
          <a:p>
            <a:r>
              <a:rPr lang="en-US" sz="1200" dirty="0" smtClean="0"/>
              <a:t>Legal </a:t>
            </a:r>
            <a:r>
              <a:rPr lang="en-US" sz="1200" dirty="0"/>
              <a:t>description – Creative Commons licensing: The materials published on the </a:t>
            </a:r>
            <a:r>
              <a:rPr lang="en-US" sz="1200" dirty="0"/>
              <a:t>SOS project </a:t>
            </a:r>
            <a:r>
              <a:rPr lang="en-US" sz="1200" dirty="0"/>
              <a:t>website are classified as Open Educational Resources' (OER) and can be freely (without permission of their creators): downloaded, used, reused, copied, adapted, and shared by users, with information about the source of their origin.</a:t>
            </a:r>
            <a:endParaRPr lang="it-IT" sz="1200" dirty="0"/>
          </a:p>
        </p:txBody>
      </p:sp>
    </p:spTree>
    <p:extLst>
      <p:ext uri="{BB962C8B-B14F-4D97-AF65-F5344CB8AC3E}">
        <p14:creationId xmlns:p14="http://schemas.microsoft.com/office/powerpoint/2010/main" val="26945905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904876" y="654626"/>
            <a:ext cx="16148504" cy="8517060"/>
          </a:xfrm>
          <a:prstGeom prst="rect">
            <a:avLst/>
          </a:prstGeom>
          <a:noFill/>
          <a:ln>
            <a:noFill/>
          </a:ln>
        </p:spPr>
        <p:txBody>
          <a:bodyPr spcFirstLastPara="1" wrap="square" lIns="0" tIns="12050" rIns="0" bIns="0" anchor="t" anchorCtr="0">
            <a:spAutoFit/>
          </a:bodyPr>
          <a:lstStyle/>
          <a:p>
            <a:pPr marL="90170" marR="0" lvl="0" indent="-269875" algn="l" defTabSz="914400" rtl="0" eaLnBrk="1" fontAlgn="auto" latinLnBrk="0" hangingPunct="1">
              <a:lnSpc>
                <a:spcPct val="100000"/>
              </a:lnSpc>
              <a:spcBef>
                <a:spcPts val="0"/>
              </a:spcBef>
              <a:spcAft>
                <a:spcPts val="1000"/>
              </a:spcAft>
              <a:buClr>
                <a:srgbClr val="000000"/>
              </a:buClr>
              <a:buSzTx/>
              <a:buFont typeface="Arial"/>
              <a:buNone/>
              <a:tabLst/>
              <a:defRPr/>
            </a:pPr>
            <a:r>
              <a:rPr kumimoji="0" lang="en-US" sz="7200" b="1" i="0" u="none" strike="noStrike" kern="0" cap="none" spc="0" normalizeH="0" baseline="0" noProof="0" dirty="0">
                <a:ln>
                  <a:noFill/>
                </a:ln>
                <a:solidFill>
                  <a:srgbClr val="343433"/>
                </a:solidFill>
                <a:effectLst/>
                <a:uLnTx/>
                <a:uFillTx/>
                <a:latin typeface="Tahoma"/>
                <a:ea typeface="Tahoma"/>
                <a:cs typeface="Tahoma"/>
                <a:sym typeface="Tahoma"/>
              </a:rPr>
              <a:t>Unidad </a:t>
            </a:r>
            <a:r>
              <a:rPr kumimoji="0" lang="fr-FR" sz="7200" b="1" i="0" u="none" strike="noStrike" kern="0" cap="none" spc="0" normalizeH="0" baseline="0" noProof="0" dirty="0">
                <a:ln>
                  <a:noFill/>
                </a:ln>
                <a:solidFill>
                  <a:srgbClr val="343433"/>
                </a:solidFill>
                <a:effectLst/>
                <a:uLnTx/>
                <a:uFillTx/>
                <a:latin typeface="Tahoma"/>
                <a:ea typeface="Tahoma"/>
                <a:cs typeface="Tahoma"/>
                <a:sym typeface="Tahoma"/>
              </a:rPr>
              <a:t>2.2:</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Crear</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y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promover</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la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cultura</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en</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las redes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sociales</a:t>
            </a:r>
            <a:r>
              <a:rPr kumimoji="0" lang="en-US" sz="2400" b="0" i="0" u="none" strike="noStrike" kern="0" cap="none" spc="0" normalizeH="0" baseline="0" noProof="0" dirty="0">
                <a:ln>
                  <a:noFill/>
                </a:ln>
                <a:solidFill>
                  <a:srgbClr val="000000"/>
                </a:solidFill>
                <a:effectLst/>
                <a:uLnTx/>
                <a:uFillTx/>
                <a:latin typeface="Arial"/>
                <a:cs typeface="Arial"/>
                <a:sym typeface="Arial"/>
              </a:rPr>
              <a:t/>
            </a:r>
            <a:br>
              <a:rPr kumimoji="0" lang="en-US" sz="2400" b="0" i="0" u="none" strike="noStrike" kern="0" cap="none" spc="0" normalizeH="0" baseline="0" noProof="0" dirty="0">
                <a:ln>
                  <a:noFill/>
                </a:ln>
                <a:solidFill>
                  <a:srgbClr val="000000"/>
                </a:solidFill>
                <a:effectLst/>
                <a:uLnTx/>
                <a:uFillTx/>
                <a:latin typeface="Arial"/>
                <a:cs typeface="Arial"/>
                <a:sym typeface="Arial"/>
              </a:rPr>
            </a:br>
            <a:r>
              <a:rPr kumimoji="0" lang="en-US" sz="2400" b="0" i="0" u="none" strike="noStrike" kern="0" cap="none" spc="0" normalizeH="0" baseline="0" noProof="0" dirty="0">
                <a:ln>
                  <a:noFill/>
                </a:ln>
                <a:solidFill>
                  <a:srgbClr val="000000"/>
                </a:solidFill>
                <a:effectLst/>
                <a:uLnTx/>
                <a:uFillTx/>
                <a:latin typeface="Arial"/>
                <a:cs typeface="Arial"/>
                <a:sym typeface="Arial"/>
              </a:rPr>
              <a:t/>
            </a:r>
            <a:br>
              <a:rPr kumimoji="0" lang="en-US" sz="2400" b="0" i="0" u="none" strike="noStrike" kern="0" cap="none" spc="0" normalizeH="0" baseline="0" noProof="0" dirty="0">
                <a:ln>
                  <a:noFill/>
                </a:ln>
                <a:solidFill>
                  <a:srgbClr val="000000"/>
                </a:solidFill>
                <a:effectLst/>
                <a:uLnTx/>
                <a:uFillTx/>
                <a:latin typeface="Arial"/>
                <a:cs typeface="Arial"/>
                <a:sym typeface="Arial"/>
              </a:rPr>
            </a:br>
            <a:r>
              <a:rPr lang="en-US" sz="2400" dirty="0"/>
              <a:t/>
            </a:r>
            <a:br>
              <a:rPr lang="en-US" sz="2400" dirty="0"/>
            </a:br>
            <a:r>
              <a:rPr lang="en-US" sz="2400" dirty="0"/>
              <a:t/>
            </a:r>
            <a:br>
              <a:rPr lang="en-US" sz="2400" dirty="0"/>
            </a:br>
            <a:r>
              <a:rPr lang="es-ES" sz="2800" b="1" i="0" u="none" strike="noStrike" dirty="0">
                <a:solidFill>
                  <a:srgbClr val="000000"/>
                </a:solidFill>
                <a:effectLst/>
                <a:latin typeface="Calibri" panose="020F0502020204030204" pitchFamily="34" charset="0"/>
                <a:cs typeface="Calibri" panose="020F0502020204030204" pitchFamily="34" charset="0"/>
              </a:rPr>
              <a:t>Instagram: </a:t>
            </a:r>
            <a:r>
              <a:rPr lang="es-ES" sz="2800" i="0" u="none" strike="noStrike" dirty="0">
                <a:solidFill>
                  <a:srgbClr val="000000"/>
                </a:solidFill>
                <a:effectLst/>
                <a:latin typeface="Calibri" panose="020F0502020204030204" pitchFamily="34" charset="0"/>
                <a:cs typeface="Calibri" panose="020F0502020204030204" pitchFamily="34" charset="0"/>
              </a:rPr>
              <a:t>puedes usar Instagram para crear una página y promocionar tu trabajo creativo y cultural. En Instagram, puedes cargar videos cortos, fotos, agregar descripciones y hashtags. Al añadir hashtags, más usuarios se enterarán de tu trabajo y contenido y te seguirán.</a:t>
            </a:r>
          </a:p>
          <a:p>
            <a:pPr rtl="0">
              <a:spcBef>
                <a:spcPts val="0"/>
              </a:spcBef>
              <a:spcAft>
                <a:spcPts val="1000"/>
              </a:spcAft>
            </a:pPr>
            <a:endParaRPr lang="en-US" sz="2800" dirty="0">
              <a:effectLst/>
              <a:latin typeface="Calibri" panose="020F0502020204030204" pitchFamily="34" charset="0"/>
              <a:cs typeface="Calibri" panose="020F0502020204030204" pitchFamily="34" charset="0"/>
            </a:endParaRPr>
          </a:p>
          <a:p>
            <a:r>
              <a:rPr lang="es-ES" sz="2800" b="1" i="0" u="none" strike="noStrike" dirty="0">
                <a:solidFill>
                  <a:srgbClr val="000000"/>
                </a:solidFill>
                <a:effectLst/>
                <a:latin typeface="Calibri" panose="020F0502020204030204" pitchFamily="34" charset="0"/>
                <a:cs typeface="Calibri" panose="020F0502020204030204" pitchFamily="34" charset="0"/>
              </a:rPr>
              <a:t>YouTube </a:t>
            </a:r>
            <a:r>
              <a:rPr lang="es-ES" sz="2800" i="0" u="none" strike="noStrike" dirty="0">
                <a:solidFill>
                  <a:srgbClr val="000000"/>
                </a:solidFill>
                <a:effectLst/>
                <a:latin typeface="Calibri" panose="020F0502020204030204" pitchFamily="34" charset="0"/>
                <a:cs typeface="Calibri" panose="020F0502020204030204" pitchFamily="34" charset="0"/>
              </a:rPr>
              <a:t>te da la posibilidad de subir tus propios videos y crear tu propio canal. Para esto, debes tener una cuenta de Google. Una vez que tienes un perfil en YouTube puedes navegar libremente. Al hacer clic en el botón que se muestra a continuación, podrás cargar el video o grabar un video en directo, que se transmitirá automáticamente en YouTube.</a:t>
            </a:r>
            <a:r>
              <a:rPr lang="en-US" sz="2800" dirty="0">
                <a:latin typeface="Calibri" panose="020F0502020204030204" pitchFamily="34" charset="0"/>
                <a:cs typeface="Calibri" panose="020F0502020204030204" pitchFamily="34" charset="0"/>
              </a:rPr>
              <a:t/>
            </a:r>
            <a:br>
              <a:rPr lang="en-US" sz="2800" dirty="0">
                <a:latin typeface="Calibri" panose="020F0502020204030204" pitchFamily="34" charset="0"/>
                <a:cs typeface="Calibri" panose="020F0502020204030204" pitchFamily="34" charset="0"/>
              </a:rPr>
            </a:br>
            <a:endParaRPr lang="en-US" sz="2800"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
            </a:r>
            <a:br>
              <a:rPr lang="en-US" sz="2800" b="1" dirty="0">
                <a:latin typeface="Calibri" panose="020F0502020204030204" pitchFamily="34" charset="0"/>
                <a:cs typeface="Calibri" panose="020F0502020204030204" pitchFamily="34" charset="0"/>
              </a:rPr>
            </a:br>
            <a:endParaRPr lang="en-US" sz="2800" b="1" dirty="0">
              <a:latin typeface="Calibri" panose="020F0502020204030204" pitchFamily="34" charset="0"/>
              <a:cs typeface="Calibri" panose="020F0502020204030204" pitchFamily="34" charset="0"/>
            </a:endParaRPr>
          </a:p>
          <a:p>
            <a:endParaRPr lang="en-US" sz="2800" b="1" dirty="0">
              <a:latin typeface="Calibri" panose="020F0502020204030204" pitchFamily="34" charset="0"/>
              <a:cs typeface="Calibri" panose="020F0502020204030204" pitchFamily="34" charset="0"/>
            </a:endParaRPr>
          </a:p>
          <a:p>
            <a:endParaRPr lang="en-US" sz="2800" b="1" dirty="0">
              <a:latin typeface="Calibri" panose="020F0502020204030204" pitchFamily="34" charset="0"/>
              <a:cs typeface="Calibri" panose="020F0502020204030204" pitchFamily="34" charset="0"/>
            </a:endParaRPr>
          </a:p>
          <a:p>
            <a:r>
              <a:rPr lang="en-US" sz="2800" b="1" dirty="0" err="1">
                <a:latin typeface="Calibri" panose="020F0502020204030204" pitchFamily="34" charset="0"/>
                <a:cs typeface="Calibri" panose="020F0502020204030204" pitchFamily="34" charset="0"/>
              </a:rPr>
              <a:t>Estos</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vídeos</a:t>
            </a:r>
            <a:r>
              <a:rPr lang="en-US" sz="2800" b="1" dirty="0">
                <a:latin typeface="Calibri" panose="020F0502020204030204" pitchFamily="34" charset="0"/>
                <a:cs typeface="Calibri" panose="020F0502020204030204" pitchFamily="34" charset="0"/>
              </a:rPr>
              <a:t> se </a:t>
            </a:r>
            <a:r>
              <a:rPr lang="en-US" sz="2800" b="1" dirty="0" err="1">
                <a:latin typeface="Calibri" panose="020F0502020204030204" pitchFamily="34" charset="0"/>
                <a:cs typeface="Calibri" panose="020F0502020204030204" pitchFamily="34" charset="0"/>
              </a:rPr>
              <a:t>mantendrán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en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cuenta</a:t>
            </a:r>
            <a:r>
              <a:rPr lang="en-US" sz="2800" b="1" dirty="0">
                <a:latin typeface="Calibri" panose="020F0502020204030204" pitchFamily="34" charset="0"/>
                <a:cs typeface="Calibri" panose="020F0502020204030204" pitchFamily="34" charset="0"/>
              </a:rPr>
              <a:t> hasta que los </a:t>
            </a:r>
            <a:r>
              <a:rPr lang="en-US" sz="2800" b="1" dirty="0" err="1">
                <a:latin typeface="Calibri" panose="020F0502020204030204" pitchFamily="34" charset="0"/>
                <a:cs typeface="Calibri" panose="020F0502020204030204" pitchFamily="34" charset="0"/>
              </a:rPr>
              <a:t>borres</a:t>
            </a:r>
            <a:endParaRPr sz="2800" b="1" dirty="0">
              <a:solidFill>
                <a:srgbClr val="343433"/>
              </a:solidFill>
              <a:latin typeface="Calibri" panose="020F0502020204030204" pitchFamily="34" charset="0"/>
              <a:ea typeface="Tahoma"/>
              <a:cs typeface="Calibri" panose="020F0502020204030204" pitchFamily="34" charset="0"/>
              <a:sym typeface="Tahoma"/>
            </a:endParaRPr>
          </a:p>
        </p:txBody>
      </p:sp>
      <p:pic>
        <p:nvPicPr>
          <p:cNvPr id="85" name="Google Shape;8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5122" name="Picture 2">
            <a:extLst>
              <a:ext uri="{FF2B5EF4-FFF2-40B4-BE49-F238E27FC236}">
                <a16:creationId xmlns:a16="http://schemas.microsoft.com/office/drawing/2014/main" xmlns="" id="{247D3B1C-A702-45E7-99D4-84949ACEEA34}"/>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04876" y="5928818"/>
            <a:ext cx="15760801" cy="2584432"/>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34">
            <a:extLst>
              <a:ext uri="{FF2B5EF4-FFF2-40B4-BE49-F238E27FC236}">
                <a16:creationId xmlns="" xmlns:a16="http://schemas.microsoft.com/office/drawing/2014/main" id="{44E54EA5-B936-477F-B276-BB60E2C6703D}"/>
              </a:ext>
            </a:extLst>
          </p:cNvPr>
          <p:cNvSpPr txBox="1"/>
          <p:nvPr/>
        </p:nvSpPr>
        <p:spPr>
          <a:xfrm>
            <a:off x="945427" y="9611139"/>
            <a:ext cx="7688210" cy="646331"/>
          </a:xfrm>
          <a:prstGeom prst="rect">
            <a:avLst/>
          </a:prstGeom>
          <a:noFill/>
        </p:spPr>
        <p:txBody>
          <a:bodyPr wrap="square" rtlCol="0">
            <a:spAutoFit/>
          </a:bodyPr>
          <a:lstStyle/>
          <a:p>
            <a:r>
              <a:rPr lang="en-US" sz="12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p>
        </p:txBody>
      </p:sp>
      <p:pic>
        <p:nvPicPr>
          <p:cNvPr id="8" name="Imagen 36">
            <a:extLst>
              <a:ext uri="{FF2B5EF4-FFF2-40B4-BE49-F238E27FC236}">
                <a16:creationId xmlns:a16="http://schemas.microsoft.com/office/drawing/2014/main" xmln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680764"/>
            <a:ext cx="866849" cy="576706"/>
          </a:xfrm>
          <a:prstGeom prst="rect">
            <a:avLst/>
          </a:prstGeom>
        </p:spPr>
      </p:pic>
      <p:pic>
        <p:nvPicPr>
          <p:cNvPr id="9" name="Immagin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762005"/>
            <a:ext cx="1453337" cy="495465"/>
          </a:xfrm>
          <a:prstGeom prst="rect">
            <a:avLst/>
          </a:prstGeom>
          <a:noFill/>
        </p:spPr>
      </p:pic>
      <p:sp>
        <p:nvSpPr>
          <p:cNvPr id="10" name="CasellaDiTesto 9"/>
          <p:cNvSpPr txBox="1"/>
          <p:nvPr/>
        </p:nvSpPr>
        <p:spPr>
          <a:xfrm>
            <a:off x="10117536" y="9611139"/>
            <a:ext cx="8170464" cy="646331"/>
          </a:xfrm>
          <a:prstGeom prst="rect">
            <a:avLst/>
          </a:prstGeom>
          <a:noFill/>
        </p:spPr>
        <p:txBody>
          <a:bodyPr wrap="square" rtlCol="0">
            <a:spAutoFit/>
          </a:bodyPr>
          <a:lstStyle/>
          <a:p>
            <a:r>
              <a:rPr lang="en-US" sz="1200" dirty="0" smtClean="0"/>
              <a:t>Legal </a:t>
            </a:r>
            <a:r>
              <a:rPr lang="en-US" sz="1200" dirty="0"/>
              <a:t>description – Creative Commons licensing: The materials published on the </a:t>
            </a:r>
            <a:r>
              <a:rPr lang="en-US" sz="1200" dirty="0"/>
              <a:t>SOS project </a:t>
            </a:r>
            <a:r>
              <a:rPr lang="en-US" sz="1200" dirty="0"/>
              <a:t>website are classified as Open Educational Resources' (OER) and can be freely (without permission of their creators): downloaded, used, reused, copied, adapted, and shared by users, with information about the source of their origin.</a:t>
            </a:r>
            <a:endParaRPr lang="it-IT" sz="1200" dirty="0"/>
          </a:p>
        </p:txBody>
      </p:sp>
    </p:spTree>
    <p:extLst>
      <p:ext uri="{BB962C8B-B14F-4D97-AF65-F5344CB8AC3E}">
        <p14:creationId xmlns:p14="http://schemas.microsoft.com/office/powerpoint/2010/main" val="34003714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904876" y="800099"/>
            <a:ext cx="16148504" cy="17047600"/>
          </a:xfrm>
          <a:prstGeom prst="rect">
            <a:avLst/>
          </a:prstGeom>
          <a:noFill/>
          <a:ln>
            <a:noFill/>
          </a:ln>
        </p:spPr>
        <p:txBody>
          <a:bodyPr spcFirstLastPara="1" wrap="square" lIns="0" tIns="12050" rIns="0" bIns="0" anchor="t" anchorCtr="0">
            <a:spAutoFit/>
          </a:bodyPr>
          <a:lstStyle/>
          <a:p>
            <a:pPr marL="90170" marR="0" lvl="0" indent="-269875" algn="l" defTabSz="914400" rtl="0" eaLnBrk="1" fontAlgn="auto" latinLnBrk="0" hangingPunct="1">
              <a:lnSpc>
                <a:spcPct val="100000"/>
              </a:lnSpc>
              <a:spcBef>
                <a:spcPts val="0"/>
              </a:spcBef>
              <a:spcAft>
                <a:spcPts val="1000"/>
              </a:spcAft>
              <a:buClr>
                <a:srgbClr val="000000"/>
              </a:buClr>
              <a:buSzTx/>
              <a:buFont typeface="Arial"/>
              <a:buNone/>
              <a:tabLst/>
              <a:defRPr/>
            </a:pPr>
            <a:r>
              <a:rPr kumimoji="0" lang="en-US" sz="7200" b="1" i="0" u="none" strike="noStrike" kern="0" cap="none" spc="0" normalizeH="0" baseline="0" noProof="0" dirty="0">
                <a:ln>
                  <a:noFill/>
                </a:ln>
                <a:solidFill>
                  <a:srgbClr val="343433"/>
                </a:solidFill>
                <a:effectLst/>
                <a:uLnTx/>
                <a:uFillTx/>
                <a:latin typeface="Tahoma"/>
                <a:ea typeface="Tahoma"/>
                <a:cs typeface="Tahoma"/>
                <a:sym typeface="Tahoma"/>
              </a:rPr>
              <a:t>Unidad </a:t>
            </a:r>
            <a:r>
              <a:rPr kumimoji="0" lang="fr-FR" sz="7200" b="1" i="0" u="none" strike="noStrike" kern="0" cap="none" spc="0" normalizeH="0" baseline="0" noProof="0" dirty="0">
                <a:ln>
                  <a:noFill/>
                </a:ln>
                <a:solidFill>
                  <a:srgbClr val="343433"/>
                </a:solidFill>
                <a:effectLst/>
                <a:uLnTx/>
                <a:uFillTx/>
                <a:latin typeface="Tahoma"/>
                <a:ea typeface="Tahoma"/>
                <a:cs typeface="Tahoma"/>
                <a:sym typeface="Tahoma"/>
              </a:rPr>
              <a:t>2.2:</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Crear</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y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promover</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la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cultura</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en</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las redes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sociales</a:t>
            </a:r>
            <a:r>
              <a:rPr kumimoji="0" lang="en-US" sz="2400" b="0" i="0" u="none" strike="noStrike" kern="0" cap="none" spc="0" normalizeH="0" baseline="0" noProof="0" dirty="0">
                <a:ln>
                  <a:noFill/>
                </a:ln>
                <a:solidFill>
                  <a:srgbClr val="000000"/>
                </a:solidFill>
                <a:effectLst/>
                <a:uLnTx/>
                <a:uFillTx/>
                <a:latin typeface="Arial"/>
                <a:cs typeface="Arial"/>
                <a:sym typeface="Arial"/>
              </a:rPr>
              <a:t/>
            </a:r>
            <a:br>
              <a:rPr kumimoji="0" lang="en-US" sz="2400" b="0" i="0" u="none" strike="noStrike" kern="0" cap="none" spc="0" normalizeH="0" baseline="0" noProof="0" dirty="0">
                <a:ln>
                  <a:noFill/>
                </a:ln>
                <a:solidFill>
                  <a:srgbClr val="000000"/>
                </a:solidFill>
                <a:effectLst/>
                <a:uLnTx/>
                <a:uFillTx/>
                <a:latin typeface="Arial"/>
                <a:cs typeface="Arial"/>
                <a:sym typeface="Arial"/>
              </a:rPr>
            </a:br>
            <a:r>
              <a:rPr kumimoji="0" lang="en-US" sz="2400" b="0" i="0" u="none" strike="noStrike" kern="0" cap="none" spc="0" normalizeH="0" baseline="0" noProof="0" dirty="0">
                <a:ln>
                  <a:noFill/>
                </a:ln>
                <a:solidFill>
                  <a:srgbClr val="000000"/>
                </a:solidFill>
                <a:effectLst/>
                <a:uLnTx/>
                <a:uFillTx/>
                <a:latin typeface="Arial"/>
                <a:cs typeface="Arial"/>
                <a:sym typeface="Arial"/>
              </a:rPr>
              <a:t/>
            </a:r>
            <a:br>
              <a:rPr kumimoji="0" lang="en-US" sz="2400" b="0" i="0" u="none" strike="noStrike" kern="0" cap="none" spc="0" normalizeH="0" baseline="0" noProof="0" dirty="0">
                <a:ln>
                  <a:noFill/>
                </a:ln>
                <a:solidFill>
                  <a:srgbClr val="000000"/>
                </a:solidFill>
                <a:effectLst/>
                <a:uLnTx/>
                <a:uFillTx/>
                <a:latin typeface="Arial"/>
                <a:cs typeface="Arial"/>
                <a:sym typeface="Arial"/>
              </a:rPr>
            </a:b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a:p>
            <a:pPr rtl="0">
              <a:spcBef>
                <a:spcPts val="0"/>
              </a:spcBef>
              <a:spcAft>
                <a:spcPts val="1000"/>
              </a:spcAft>
            </a:pPr>
            <a:r>
              <a:rPr lang="en-US" sz="2400" dirty="0"/>
              <a:t/>
            </a:r>
            <a:br>
              <a:rPr lang="en-US" sz="2400" dirty="0"/>
            </a:br>
            <a:r>
              <a:rPr lang="en-US" sz="2400" dirty="0"/>
              <a:t/>
            </a:r>
            <a:br>
              <a:rPr lang="en-US" sz="2400" dirty="0"/>
            </a:br>
            <a:r>
              <a:rPr lang="en-US" sz="9600" dirty="0"/>
              <a:t/>
            </a:r>
            <a:br>
              <a:rPr lang="en-US" sz="9600" dirty="0"/>
            </a:br>
            <a:r>
              <a:rPr lang="en-US" sz="1800" b="0" i="0" u="none" strike="noStrike" dirty="0">
                <a:solidFill>
                  <a:srgbClr val="000000"/>
                </a:solidFill>
                <a:effectLst/>
                <a:latin typeface="Times New Roman" panose="02020603050405020304" pitchFamily="18" charset="0"/>
              </a:rPr>
              <a:t>.</a:t>
            </a:r>
            <a:endParaRPr lang="en-US" sz="9600" b="0" dirty="0">
              <a:effectLst/>
            </a:endParaRPr>
          </a:p>
          <a:p>
            <a:pPr rtl="0">
              <a:spcBef>
                <a:spcPts val="0"/>
              </a:spcBef>
              <a:spcAft>
                <a:spcPts val="1000"/>
              </a:spcAft>
            </a:pPr>
            <a:r>
              <a:rPr lang="en-US" sz="9600" dirty="0"/>
              <a:t/>
            </a:r>
            <a:br>
              <a:rPr lang="en-US" sz="9600" dirty="0"/>
            </a:br>
            <a:r>
              <a:rPr lang="en-US" sz="9600" dirty="0"/>
              <a:t/>
            </a:r>
            <a:br>
              <a:rPr lang="en-US" sz="9600" dirty="0"/>
            </a:br>
            <a:r>
              <a:rPr lang="en-US" sz="9600" dirty="0"/>
              <a:t/>
            </a:r>
            <a:br>
              <a:rPr lang="en-US" sz="9600" dirty="0"/>
            </a:br>
            <a:r>
              <a:rPr lang="en-US" sz="9600" dirty="0"/>
              <a:t/>
            </a:r>
            <a:br>
              <a:rPr lang="en-US" sz="9600" dirty="0"/>
            </a:br>
            <a:r>
              <a:rPr lang="en-US" sz="9600" dirty="0"/>
              <a:t/>
            </a:r>
            <a:br>
              <a:rPr lang="en-US" sz="9600" dirty="0"/>
            </a:br>
            <a:r>
              <a:rPr lang="en-US" sz="8800" dirty="0"/>
              <a:t/>
            </a:r>
            <a:br>
              <a:rPr lang="en-US" sz="8800" dirty="0"/>
            </a:br>
            <a:endParaRPr sz="7200" b="1" dirty="0">
              <a:solidFill>
                <a:srgbClr val="343433"/>
              </a:solidFill>
              <a:latin typeface="Tahoma"/>
              <a:ea typeface="Tahoma"/>
              <a:cs typeface="Tahoma"/>
              <a:sym typeface="Tahoma"/>
            </a:endParaRPr>
          </a:p>
          <a:p>
            <a:r>
              <a:rPr lang="en-US" sz="8800" dirty="0"/>
              <a:t/>
            </a:r>
            <a:br>
              <a:rPr lang="en-US" sz="8800" dirty="0"/>
            </a:br>
            <a:endParaRPr sz="7200" b="1" dirty="0">
              <a:solidFill>
                <a:srgbClr val="343433"/>
              </a:solidFill>
              <a:latin typeface="Tahoma"/>
              <a:ea typeface="Tahoma"/>
              <a:cs typeface="Tahoma"/>
              <a:sym typeface="Tahoma"/>
            </a:endParaRPr>
          </a:p>
        </p:txBody>
      </p:sp>
      <p:pic>
        <p:nvPicPr>
          <p:cNvPr id="85" name="Google Shape;8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5" name="Image 4">
            <a:extLst>
              <a:ext uri="{FF2B5EF4-FFF2-40B4-BE49-F238E27FC236}">
                <a16:creationId xmlns:a16="http://schemas.microsoft.com/office/drawing/2014/main" xmlns="" id="{96370A1A-136F-41F7-99CA-FEB0C2F4BC7D}"/>
              </a:ext>
            </a:extLst>
          </p:cNvPr>
          <p:cNvPicPr>
            <a:picLocks noChangeAspect="1"/>
          </p:cNvPicPr>
          <p:nvPr/>
        </p:nvPicPr>
        <p:blipFill>
          <a:blip r:embed="rId4"/>
          <a:stretch>
            <a:fillRect/>
          </a:stretch>
        </p:blipFill>
        <p:spPr>
          <a:xfrm>
            <a:off x="10229616" y="2803310"/>
            <a:ext cx="7398012" cy="4770682"/>
          </a:xfrm>
          <a:prstGeom prst="rect">
            <a:avLst/>
          </a:prstGeom>
        </p:spPr>
      </p:pic>
      <p:sp>
        <p:nvSpPr>
          <p:cNvPr id="2" name="Ellipse 1">
            <a:extLst>
              <a:ext uri="{FF2B5EF4-FFF2-40B4-BE49-F238E27FC236}">
                <a16:creationId xmlns:a16="http://schemas.microsoft.com/office/drawing/2014/main" xmlns="" id="{BF1396BB-E959-445B-B63F-07B1D212426D}"/>
              </a:ext>
            </a:extLst>
          </p:cNvPr>
          <p:cNvSpPr/>
          <p:nvPr/>
        </p:nvSpPr>
        <p:spPr>
          <a:xfrm>
            <a:off x="1229561" y="2440634"/>
            <a:ext cx="8315864" cy="65038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spcAft>
                <a:spcPts val="1000"/>
              </a:spcAft>
            </a:pPr>
            <a:r>
              <a:rPr lang="es-ES" sz="2400" b="1" i="0" u="none" strike="noStrike" dirty="0">
                <a:solidFill>
                  <a:srgbClr val="000000"/>
                </a:solidFill>
                <a:effectLst/>
                <a:latin typeface="Calibri" panose="020F0502020204030204" pitchFamily="34" charset="0"/>
                <a:cs typeface="Calibri" panose="020F0502020204030204" pitchFamily="34" charset="0"/>
              </a:rPr>
              <a:t>En resumen, </a:t>
            </a:r>
            <a:r>
              <a:rPr lang="es-ES" sz="2400" i="0" u="none" strike="noStrike" dirty="0">
                <a:solidFill>
                  <a:srgbClr val="000000"/>
                </a:solidFill>
                <a:effectLst/>
                <a:latin typeface="Calibri" panose="020F0502020204030204" pitchFamily="34" charset="0"/>
                <a:cs typeface="Calibri" panose="020F0502020204030204" pitchFamily="34" charset="0"/>
              </a:rPr>
              <a:t>una vez te familiarices con las funciones y herramientas de las redes sociales, puedes usarlas para promover tu propio trabajo cultural y creativo. Puede reunir personas de ideas afines, organizar discusiones en línea, compartir, recibir, crear, cargar videos, fotos, publicaciones, etc. Si bien YouTube se usa principalmente el vídeo e Instagram para las fotos y vídeos cortos, tienes más opciones en Facebook. Facebook no es solo para comunicarte, sino también para publicar y recibir información, compartir opiniones, conectar con gente e incluso promocionar tu propio trabajo.</a:t>
            </a:r>
            <a:endParaRPr lang="fr-FR" sz="1600" dirty="0">
              <a:latin typeface="Calibri" panose="020F0502020204030204" pitchFamily="34" charset="0"/>
              <a:cs typeface="Calibri" panose="020F0502020204030204" pitchFamily="34" charset="0"/>
            </a:endParaRPr>
          </a:p>
        </p:txBody>
      </p:sp>
      <p:sp>
        <p:nvSpPr>
          <p:cNvPr id="8" name="CuadroTexto 34">
            <a:extLst>
              <a:ext uri="{FF2B5EF4-FFF2-40B4-BE49-F238E27FC236}">
                <a16:creationId xmlns="" xmlns:a16="http://schemas.microsoft.com/office/drawing/2014/main" id="{44E54EA5-B936-477F-B276-BB60E2C6703D}"/>
              </a:ext>
            </a:extLst>
          </p:cNvPr>
          <p:cNvSpPr txBox="1"/>
          <p:nvPr/>
        </p:nvSpPr>
        <p:spPr>
          <a:xfrm>
            <a:off x="945427" y="9611139"/>
            <a:ext cx="7688210" cy="646331"/>
          </a:xfrm>
          <a:prstGeom prst="rect">
            <a:avLst/>
          </a:prstGeom>
          <a:noFill/>
        </p:spPr>
        <p:txBody>
          <a:bodyPr wrap="square" rtlCol="0">
            <a:spAutoFit/>
          </a:bodyPr>
          <a:lstStyle/>
          <a:p>
            <a:r>
              <a:rPr lang="en-US" sz="12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p>
        </p:txBody>
      </p:sp>
      <p:pic>
        <p:nvPicPr>
          <p:cNvPr id="9" name="Imagen 36">
            <a:extLst>
              <a:ext uri="{FF2B5EF4-FFF2-40B4-BE49-F238E27FC236}">
                <a16:creationId xmlns:a16="http://schemas.microsoft.com/office/drawing/2014/main" xmln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680764"/>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762005"/>
            <a:ext cx="1453337" cy="495465"/>
          </a:xfrm>
          <a:prstGeom prst="rect">
            <a:avLst/>
          </a:prstGeom>
          <a:noFill/>
        </p:spPr>
      </p:pic>
      <p:sp>
        <p:nvSpPr>
          <p:cNvPr id="11" name="CasellaDiTesto 10"/>
          <p:cNvSpPr txBox="1"/>
          <p:nvPr/>
        </p:nvSpPr>
        <p:spPr>
          <a:xfrm>
            <a:off x="10117536" y="9611139"/>
            <a:ext cx="8170464" cy="646331"/>
          </a:xfrm>
          <a:prstGeom prst="rect">
            <a:avLst/>
          </a:prstGeom>
          <a:noFill/>
        </p:spPr>
        <p:txBody>
          <a:bodyPr wrap="square" rtlCol="0">
            <a:spAutoFit/>
          </a:bodyPr>
          <a:lstStyle/>
          <a:p>
            <a:r>
              <a:rPr lang="en-US" sz="1200" dirty="0" smtClean="0"/>
              <a:t>Legal </a:t>
            </a:r>
            <a:r>
              <a:rPr lang="en-US" sz="1200" dirty="0"/>
              <a:t>description – Creative Commons licensing: The materials published on the </a:t>
            </a:r>
            <a:r>
              <a:rPr lang="en-US" sz="1200" dirty="0" smtClean="0"/>
              <a:t>SOS project </a:t>
            </a:r>
            <a:r>
              <a:rPr lang="en-US" sz="1200" dirty="0"/>
              <a:t>website are classified as Open Educational Resources' (OER) and can be freely (without permission of their creators): downloaded, used, reused, copied, adapted, and shared by users, with information about the source of their origin.</a:t>
            </a:r>
            <a:endParaRPr lang="it-IT" sz="1200" dirty="0"/>
          </a:p>
        </p:txBody>
      </p:sp>
    </p:spTree>
    <p:extLst>
      <p:ext uri="{BB962C8B-B14F-4D97-AF65-F5344CB8AC3E}">
        <p14:creationId xmlns:p14="http://schemas.microsoft.com/office/powerpoint/2010/main" val="28554351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423261" y="1056655"/>
            <a:ext cx="1838324" cy="1066799"/>
          </a:xfrm>
          <a:prstGeom prst="rect">
            <a:avLst/>
          </a:prstGeom>
          <a:noFill/>
          <a:ln>
            <a:noFill/>
          </a:ln>
        </p:spPr>
      </p:pic>
      <p:pic>
        <p:nvPicPr>
          <p:cNvPr id="95" name="Google Shape;95;p4"/>
          <p:cNvPicPr preferRelativeResize="0"/>
          <p:nvPr/>
        </p:nvPicPr>
        <p:blipFill rotWithShape="1">
          <a:blip r:embed="rId4">
            <a:alphaModFix/>
          </a:blip>
          <a:srcRect/>
          <a:stretch/>
        </p:blipFill>
        <p:spPr>
          <a:xfrm>
            <a:off x="8220807" y="3393878"/>
            <a:ext cx="2055338" cy="2968821"/>
          </a:xfrm>
          <a:prstGeom prst="rect">
            <a:avLst/>
          </a:prstGeom>
          <a:noFill/>
          <a:ln>
            <a:noFill/>
          </a:ln>
        </p:spPr>
      </p:pic>
      <p:sp>
        <p:nvSpPr>
          <p:cNvPr id="100" name="Google Shape;100;p4"/>
          <p:cNvSpPr txBox="1"/>
          <p:nvPr/>
        </p:nvSpPr>
        <p:spPr>
          <a:xfrm>
            <a:off x="5410200" y="851390"/>
            <a:ext cx="7010400"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7200" b="1" dirty="0">
                <a:solidFill>
                  <a:srgbClr val="343433"/>
                </a:solidFill>
                <a:latin typeface="Tahoma"/>
                <a:ea typeface="Tahoma"/>
                <a:cs typeface="Tahoma"/>
                <a:sym typeface="Tahoma"/>
              </a:rPr>
              <a:t>En resumen</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02" name="Google Shape;102;p4"/>
          <p:cNvSpPr txBox="1"/>
          <p:nvPr/>
        </p:nvSpPr>
        <p:spPr>
          <a:xfrm>
            <a:off x="10882545" y="2600903"/>
            <a:ext cx="5561415" cy="3303428"/>
          </a:xfrm>
          <a:prstGeom prst="rect">
            <a:avLst/>
          </a:prstGeom>
          <a:noFill/>
          <a:ln>
            <a:noFill/>
          </a:ln>
        </p:spPr>
        <p:txBody>
          <a:bodyPr spcFirstLastPara="1" wrap="square" lIns="91425" tIns="45700" rIns="91425" bIns="45700" anchor="ctr" anchorCtr="0">
            <a:spAutoFit/>
          </a:bodyPr>
          <a:lstStyle/>
          <a:p>
            <a:pPr rtl="0" fontAlgn="base">
              <a:spcBef>
                <a:spcPts val="0"/>
              </a:spcBef>
              <a:spcAft>
                <a:spcPts val="1000"/>
              </a:spcAft>
            </a:pPr>
            <a:r>
              <a:rPr lang="es-ES" sz="2400" dirty="0">
                <a:latin typeface="Calibri" panose="020F0502020204030204" pitchFamily="34" charset="0"/>
                <a:cs typeface="Calibri" panose="020F0502020204030204" pitchFamily="34" charset="0"/>
              </a:rPr>
              <a:t>En Facebook se puede promover la cultura y la creatividad creando una página, grupo o publicaciones.</a:t>
            </a:r>
          </a:p>
          <a:p>
            <a:pPr rtl="0" fontAlgn="base">
              <a:spcBef>
                <a:spcPts val="0"/>
              </a:spcBef>
              <a:spcAft>
                <a:spcPts val="1000"/>
              </a:spcAft>
            </a:pPr>
            <a:r>
              <a:rPr lang="es-ES" sz="2400" dirty="0">
                <a:latin typeface="Calibri" panose="020F0502020204030204" pitchFamily="34" charset="0"/>
                <a:cs typeface="Calibri" panose="020F0502020204030204" pitchFamily="34" charset="0"/>
              </a:rPr>
              <a:t>En YouTube se pueden subir o crear videos, mientras que en Instagram se puede captar la atención compartiendo fotos, contenidos de videos cortos o historias.</a:t>
            </a:r>
            <a:endParaRPr sz="1600" dirty="0">
              <a:solidFill>
                <a:srgbClr val="3F3F3F"/>
              </a:solidFill>
              <a:latin typeface="Calibri" panose="020F0502020204030204" pitchFamily="34" charset="0"/>
              <a:ea typeface="Calibri"/>
              <a:cs typeface="Calibri" panose="020F0502020204030204" pitchFamily="34" charset="0"/>
              <a:sym typeface="Calibri"/>
            </a:endParaRPr>
          </a:p>
        </p:txBody>
      </p:sp>
      <p:sp>
        <p:nvSpPr>
          <p:cNvPr id="103" name="Google Shape;103;p4"/>
          <p:cNvSpPr txBox="1"/>
          <p:nvPr/>
        </p:nvSpPr>
        <p:spPr>
          <a:xfrm>
            <a:off x="1844039" y="3038487"/>
            <a:ext cx="5354383" cy="1697860"/>
          </a:xfrm>
          <a:prstGeom prst="rect">
            <a:avLst/>
          </a:prstGeom>
          <a:noFill/>
          <a:ln>
            <a:noFill/>
          </a:ln>
        </p:spPr>
        <p:txBody>
          <a:bodyPr spcFirstLastPara="1" wrap="square" lIns="91425" tIns="45700" rIns="91425" bIns="45700" anchor="ctr" anchorCtr="0">
            <a:spAutoFit/>
          </a:bodyPr>
          <a:lstStyle/>
          <a:p>
            <a:pPr rtl="0" fontAlgn="base">
              <a:spcBef>
                <a:spcPts val="0"/>
              </a:spcBef>
              <a:spcAft>
                <a:spcPts val="1000"/>
              </a:spcAft>
            </a:pPr>
            <a:r>
              <a:rPr lang="es-ES" sz="2400" b="0" i="0" u="none" strike="noStrike" dirty="0">
                <a:solidFill>
                  <a:srgbClr val="000000"/>
                </a:solidFill>
                <a:effectLst/>
                <a:latin typeface="Calibri" panose="020F0502020204030204" pitchFamily="34" charset="0"/>
                <a:cs typeface="Calibri" panose="020F0502020204030204" pitchFamily="34" charset="0"/>
              </a:rPr>
              <a:t>Facebook, Instagram y YouTube se pueden utilizar para recibir información y mejorar el conocimiento sobre la cultura y la creatividad.</a:t>
            </a:r>
            <a:endParaRPr sz="1600" dirty="0">
              <a:solidFill>
                <a:srgbClr val="3F3F3F"/>
              </a:solidFill>
              <a:latin typeface="Calibri" panose="020F0502020204030204" pitchFamily="34" charset="0"/>
              <a:ea typeface="Calibri"/>
              <a:cs typeface="Calibri" panose="020F0502020204030204" pitchFamily="34" charset="0"/>
              <a:sym typeface="Calibri"/>
            </a:endParaRPr>
          </a:p>
        </p:txBody>
      </p:sp>
      <p:sp>
        <p:nvSpPr>
          <p:cNvPr id="104" name="Google Shape;104;p4"/>
          <p:cNvSpPr txBox="1"/>
          <p:nvPr/>
        </p:nvSpPr>
        <p:spPr>
          <a:xfrm>
            <a:off x="1464477" y="5433930"/>
            <a:ext cx="5522919" cy="1328528"/>
          </a:xfrm>
          <a:prstGeom prst="rect">
            <a:avLst/>
          </a:prstGeom>
          <a:noFill/>
          <a:ln>
            <a:noFill/>
          </a:ln>
        </p:spPr>
        <p:txBody>
          <a:bodyPr spcFirstLastPara="1" wrap="square" lIns="91425" tIns="45700" rIns="91425" bIns="45700" anchor="ctr" anchorCtr="0">
            <a:spAutoFit/>
          </a:bodyPr>
          <a:lstStyle/>
          <a:p>
            <a:pPr rtl="0" fontAlgn="base">
              <a:spcBef>
                <a:spcPts val="0"/>
              </a:spcBef>
              <a:spcAft>
                <a:spcPts val="1000"/>
              </a:spcAft>
            </a:pPr>
            <a:r>
              <a:rPr lang="es-ES" sz="2400" dirty="0">
                <a:latin typeface="Calibri" panose="020F0502020204030204" pitchFamily="34" charset="0"/>
                <a:cs typeface="Calibri" panose="020F0502020204030204" pitchFamily="34" charset="0"/>
              </a:rPr>
              <a:t>Estas redes sociales se pueden utilizar para promover el propio trabajo cultural y creativo.</a:t>
            </a:r>
            <a:endParaRPr sz="1600" dirty="0">
              <a:solidFill>
                <a:srgbClr val="3F3F3F"/>
              </a:solidFill>
              <a:latin typeface="Calibri" panose="020F0502020204030204" pitchFamily="34" charset="0"/>
              <a:ea typeface="Calibri"/>
              <a:cs typeface="Calibri" panose="020F0502020204030204" pitchFamily="34" charset="0"/>
              <a:sym typeface="Calibri"/>
            </a:endParaRPr>
          </a:p>
        </p:txBody>
      </p:sp>
      <p:sp>
        <p:nvSpPr>
          <p:cNvPr id="16" name="ZoneTexte 15">
            <a:extLst>
              <a:ext uri="{FF2B5EF4-FFF2-40B4-BE49-F238E27FC236}">
                <a16:creationId xmlns:a16="http://schemas.microsoft.com/office/drawing/2014/main" xmlns="" id="{1D0ED03E-EB0A-4EE4-8A4D-598B3D84E886}"/>
              </a:ext>
            </a:extLst>
          </p:cNvPr>
          <p:cNvSpPr txBox="1"/>
          <p:nvPr/>
        </p:nvSpPr>
        <p:spPr>
          <a:xfrm>
            <a:off x="6987395" y="6905697"/>
            <a:ext cx="9747849" cy="1938992"/>
          </a:xfrm>
          <a:prstGeom prst="rect">
            <a:avLst/>
          </a:prstGeom>
          <a:noFill/>
        </p:spPr>
        <p:txBody>
          <a:bodyPr wrap="square">
            <a:spAutoFit/>
          </a:bodyPr>
          <a:lstStyle/>
          <a:p>
            <a:r>
              <a:rPr lang="es-ES" sz="2400" dirty="0">
                <a:latin typeface="Calibri" panose="020F0502020204030204" pitchFamily="34" charset="0"/>
                <a:cs typeface="Calibri" panose="020F0502020204030204" pitchFamily="34" charset="0"/>
              </a:rPr>
              <a:t>Las cuentas de redes sociales como YouTube, Facebook, Instagram tienen herramientas y características mucho más útiles y potenciales que la simple comunicación en línea. Saber cómo usar estas funciones y herramientas nos permite mejorar la conectividad con personas de ideas afines e integrarnos en las sociedades.</a:t>
            </a:r>
            <a:endParaRPr lang="fr-FR" sz="2400" dirty="0">
              <a:latin typeface="Calibri" panose="020F0502020204030204" pitchFamily="34" charset="0"/>
              <a:cs typeface="Calibri" panose="020F0502020204030204" pitchFamily="34" charset="0"/>
            </a:endParaRPr>
          </a:p>
        </p:txBody>
      </p:sp>
      <p:sp>
        <p:nvSpPr>
          <p:cNvPr id="11" name="CuadroTexto 34">
            <a:extLst>
              <a:ext uri="{FF2B5EF4-FFF2-40B4-BE49-F238E27FC236}">
                <a16:creationId xmlns="" xmlns:a16="http://schemas.microsoft.com/office/drawing/2014/main" id="{44E54EA5-B936-477F-B276-BB60E2C6703D}"/>
              </a:ext>
            </a:extLst>
          </p:cNvPr>
          <p:cNvSpPr txBox="1"/>
          <p:nvPr/>
        </p:nvSpPr>
        <p:spPr>
          <a:xfrm>
            <a:off x="945427" y="9611139"/>
            <a:ext cx="7688210" cy="646331"/>
          </a:xfrm>
          <a:prstGeom prst="rect">
            <a:avLst/>
          </a:prstGeom>
          <a:noFill/>
        </p:spPr>
        <p:txBody>
          <a:bodyPr wrap="square" rtlCol="0">
            <a:spAutoFit/>
          </a:bodyPr>
          <a:lstStyle/>
          <a:p>
            <a:r>
              <a:rPr lang="en-US" sz="12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p>
        </p:txBody>
      </p:sp>
      <p:pic>
        <p:nvPicPr>
          <p:cNvPr id="12" name="Imagen 36">
            <a:extLst>
              <a:ext uri="{FF2B5EF4-FFF2-40B4-BE49-F238E27FC236}">
                <a16:creationId xmlns:a16="http://schemas.microsoft.com/office/drawing/2014/main" xmln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680764"/>
            <a:ext cx="866849" cy="576706"/>
          </a:xfrm>
          <a:prstGeom prst="rect">
            <a:avLst/>
          </a:prstGeom>
        </p:spPr>
      </p:pic>
      <p:pic>
        <p:nvPicPr>
          <p:cNvPr id="13" name="Immagine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762005"/>
            <a:ext cx="1453337" cy="495465"/>
          </a:xfrm>
          <a:prstGeom prst="rect">
            <a:avLst/>
          </a:prstGeom>
          <a:noFill/>
        </p:spPr>
      </p:pic>
      <p:sp>
        <p:nvSpPr>
          <p:cNvPr id="14" name="CasellaDiTesto 13"/>
          <p:cNvSpPr txBox="1"/>
          <p:nvPr/>
        </p:nvSpPr>
        <p:spPr>
          <a:xfrm>
            <a:off x="10117536" y="9611139"/>
            <a:ext cx="8170464" cy="646331"/>
          </a:xfrm>
          <a:prstGeom prst="rect">
            <a:avLst/>
          </a:prstGeom>
          <a:noFill/>
        </p:spPr>
        <p:txBody>
          <a:bodyPr wrap="square" rtlCol="0">
            <a:spAutoFit/>
          </a:bodyPr>
          <a:lstStyle/>
          <a:p>
            <a:r>
              <a:rPr lang="en-US" sz="1200" dirty="0" smtClean="0"/>
              <a:t>Legal </a:t>
            </a:r>
            <a:r>
              <a:rPr lang="en-US" sz="1200" dirty="0"/>
              <a:t>description – Creative Commons licensing: The materials published on the </a:t>
            </a:r>
            <a:r>
              <a:rPr lang="en-US" sz="1200" dirty="0" smtClean="0"/>
              <a:t>SOS project </a:t>
            </a:r>
            <a:r>
              <a:rPr lang="en-US" sz="1200" dirty="0"/>
              <a:t>website are classified as Open Educational Resources' (OER) and can be freely (without permission of their creators): downloaded, used, reused, copied, adapted, and shared by users, with information about the source of their origin.</a:t>
            </a:r>
            <a:endParaRPr lang="it-IT"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5"/>
          <p:cNvSpPr txBox="1"/>
          <p:nvPr/>
        </p:nvSpPr>
        <p:spPr>
          <a:xfrm>
            <a:off x="3428999" y="1046511"/>
            <a:ext cx="9372601" cy="3964547"/>
          </a:xfrm>
          <a:prstGeom prst="rect">
            <a:avLst/>
          </a:prstGeom>
          <a:noFill/>
          <a:ln>
            <a:noFill/>
          </a:ln>
        </p:spPr>
        <p:txBody>
          <a:bodyPr spcFirstLastPara="1" wrap="square" lIns="0" tIns="12050" rIns="0" bIns="0" anchor="t" anchorCtr="0">
            <a:spAutoFit/>
          </a:bodyPr>
          <a:lstStyle/>
          <a:p>
            <a:pPr marL="0" marR="0" lvl="0" indent="0" algn="ctr" rtl="0">
              <a:spcBef>
                <a:spcPts val="0"/>
              </a:spcBef>
              <a:spcAft>
                <a:spcPts val="0"/>
              </a:spcAft>
              <a:buNone/>
            </a:pPr>
            <a:r>
              <a:rPr lang="es-ES" sz="4000" dirty="0">
                <a:solidFill>
                  <a:schemeClr val="dk1"/>
                </a:solidFill>
                <a:latin typeface="Calibri"/>
                <a:ea typeface="Calibri"/>
                <a:cs typeface="Calibri"/>
                <a:sym typeface="Calibri"/>
              </a:rPr>
              <a:t>Imágenes alternativas</a:t>
            </a:r>
            <a:endParaRPr dirty="0"/>
          </a:p>
          <a:p>
            <a:pPr marL="0" marR="0" lvl="0" indent="0" algn="ctr" rtl="0">
              <a:spcBef>
                <a:spcPts val="0"/>
              </a:spcBef>
              <a:spcAft>
                <a:spcPts val="0"/>
              </a:spcAft>
              <a:buNone/>
            </a:pPr>
            <a:endParaRPr sz="7200" b="1" dirty="0">
              <a:solidFill>
                <a:srgbClr val="343433"/>
              </a:solidFill>
              <a:latin typeface="Tahoma"/>
              <a:ea typeface="Tahoma"/>
              <a:cs typeface="Tahoma"/>
              <a:sym typeface="Tahoma"/>
            </a:endParaRPr>
          </a:p>
          <a:p>
            <a:pPr marL="0" marR="0" lvl="0" indent="0" algn="l" rtl="0">
              <a:spcBef>
                <a:spcPts val="0"/>
              </a:spcBef>
              <a:spcAft>
                <a:spcPts val="0"/>
              </a:spcAft>
              <a:buNone/>
            </a:pPr>
            <a:endParaRPr sz="7200" dirty="0">
              <a:solidFill>
                <a:schemeClr val="dk1"/>
              </a:solidFill>
              <a:latin typeface="Calibri"/>
              <a:ea typeface="Calibri"/>
              <a:cs typeface="Calibri"/>
              <a:sym typeface="Calibri"/>
            </a:endParaRPr>
          </a:p>
          <a:p>
            <a:pPr marL="12700" marR="0" lvl="0" indent="0" algn="l" rtl="0">
              <a:lnSpc>
                <a:spcPct val="100000"/>
              </a:lnSpc>
              <a:spcBef>
                <a:spcPts val="95"/>
              </a:spcBef>
              <a:spcAft>
                <a:spcPts val="0"/>
              </a:spcAft>
              <a:buNone/>
            </a:pPr>
            <a:endParaRPr sz="7200" b="1" dirty="0">
              <a:solidFill>
                <a:srgbClr val="343433"/>
              </a:solidFill>
              <a:latin typeface="Tahoma"/>
              <a:ea typeface="Tahoma"/>
              <a:cs typeface="Tahoma"/>
              <a:sym typeface="Tahoma"/>
            </a:endParaRPr>
          </a:p>
        </p:txBody>
      </p:sp>
      <p:pic>
        <p:nvPicPr>
          <p:cNvPr id="110" name="Google Shape;110;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423261" y="1056655"/>
            <a:ext cx="1838324" cy="1066799"/>
          </a:xfrm>
          <a:prstGeom prst="rect">
            <a:avLst/>
          </a:prstGeom>
          <a:noFill/>
          <a:ln>
            <a:noFill/>
          </a:ln>
        </p:spPr>
      </p:pic>
      <p:pic>
        <p:nvPicPr>
          <p:cNvPr id="115" name="Google Shape;115;p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04832" y="2399875"/>
            <a:ext cx="4582983" cy="3058643"/>
          </a:xfrm>
          <a:prstGeom prst="rect">
            <a:avLst/>
          </a:prstGeom>
          <a:noFill/>
          <a:ln>
            <a:noFill/>
          </a:ln>
        </p:spPr>
      </p:pic>
      <p:pic>
        <p:nvPicPr>
          <p:cNvPr id="116" name="Google Shape;116;p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1317985" y="4244682"/>
            <a:ext cx="5943600" cy="3966707"/>
          </a:xfrm>
          <a:prstGeom prst="rect">
            <a:avLst/>
          </a:prstGeom>
          <a:noFill/>
          <a:ln>
            <a:noFill/>
          </a:ln>
        </p:spPr>
      </p:pic>
      <p:pic>
        <p:nvPicPr>
          <p:cNvPr id="3" name="Image 2">
            <a:extLst>
              <a:ext uri="{FF2B5EF4-FFF2-40B4-BE49-F238E27FC236}">
                <a16:creationId xmlns:a16="http://schemas.microsoft.com/office/drawing/2014/main" xmlns="" id="{9D7FCD63-250C-470B-B6AF-78D30991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15184" y="5275943"/>
            <a:ext cx="5096193" cy="3698253"/>
          </a:xfrm>
          <a:prstGeom prst="rect">
            <a:avLst/>
          </a:prstGeom>
        </p:spPr>
      </p:pic>
      <p:sp>
        <p:nvSpPr>
          <p:cNvPr id="9" name="CuadroTexto 34">
            <a:extLst>
              <a:ext uri="{FF2B5EF4-FFF2-40B4-BE49-F238E27FC236}">
                <a16:creationId xmlns="" xmlns:a16="http://schemas.microsoft.com/office/drawing/2014/main" id="{44E54EA5-B936-477F-B276-BB60E2C6703D}"/>
              </a:ext>
            </a:extLst>
          </p:cNvPr>
          <p:cNvSpPr txBox="1"/>
          <p:nvPr/>
        </p:nvSpPr>
        <p:spPr>
          <a:xfrm>
            <a:off x="945427" y="9611139"/>
            <a:ext cx="7688210" cy="646331"/>
          </a:xfrm>
          <a:prstGeom prst="rect">
            <a:avLst/>
          </a:prstGeom>
          <a:noFill/>
        </p:spPr>
        <p:txBody>
          <a:bodyPr wrap="square" rtlCol="0">
            <a:spAutoFit/>
          </a:bodyPr>
          <a:lstStyle/>
          <a:p>
            <a:r>
              <a:rPr lang="en-US" sz="12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p>
        </p:txBody>
      </p:sp>
      <p:pic>
        <p:nvPicPr>
          <p:cNvPr id="10" name="Imagen 36">
            <a:extLst>
              <a:ext uri="{FF2B5EF4-FFF2-40B4-BE49-F238E27FC236}">
                <a16:creationId xmlns:a16="http://schemas.microsoft.com/office/drawing/2014/main" xmlns="" id="{796883D8-3971-4A12-BAF9-1968501B412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056" y="9680764"/>
            <a:ext cx="866849" cy="576706"/>
          </a:xfrm>
          <a:prstGeom prst="rect">
            <a:avLst/>
          </a:prstGeom>
        </p:spPr>
      </p:pic>
      <p:pic>
        <p:nvPicPr>
          <p:cNvPr id="11" name="Immagine 10"/>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33636" y="9762005"/>
            <a:ext cx="1453337" cy="495465"/>
          </a:xfrm>
          <a:prstGeom prst="rect">
            <a:avLst/>
          </a:prstGeom>
          <a:noFill/>
        </p:spPr>
      </p:pic>
      <p:sp>
        <p:nvSpPr>
          <p:cNvPr id="12" name="CasellaDiTesto 11"/>
          <p:cNvSpPr txBox="1"/>
          <p:nvPr/>
        </p:nvSpPr>
        <p:spPr>
          <a:xfrm>
            <a:off x="10117536" y="9611139"/>
            <a:ext cx="8170464" cy="646331"/>
          </a:xfrm>
          <a:prstGeom prst="rect">
            <a:avLst/>
          </a:prstGeom>
          <a:noFill/>
        </p:spPr>
        <p:txBody>
          <a:bodyPr wrap="square" rtlCol="0">
            <a:spAutoFit/>
          </a:bodyPr>
          <a:lstStyle/>
          <a:p>
            <a:r>
              <a:rPr lang="en-US" sz="1200" dirty="0" smtClean="0"/>
              <a:t>Legal </a:t>
            </a:r>
            <a:r>
              <a:rPr lang="en-US" sz="1200" dirty="0"/>
              <a:t>description – Creative Commons licensing: The materials published on the </a:t>
            </a:r>
            <a:r>
              <a:rPr lang="en-US" sz="1200" dirty="0" smtClean="0"/>
              <a:t>SOS project </a:t>
            </a:r>
            <a:r>
              <a:rPr lang="en-US" sz="1200" dirty="0"/>
              <a:t>website are classified as Open Educational Resources' (OER) and can be freely (without permission of their creators): downloaded, used, reused, copied, adapted, and shared by users, with information about the source of their origin.</a:t>
            </a:r>
            <a:endParaRPr lang="it-IT" sz="1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6"/>
          <p:cNvSpPr txBox="1">
            <a:spLocks noGrp="1"/>
          </p:cNvSpPr>
          <p:nvPr>
            <p:ph type="title"/>
          </p:nvPr>
        </p:nvSpPr>
        <p:spPr>
          <a:xfrm>
            <a:off x="2843074" y="2520861"/>
            <a:ext cx="15063926" cy="1243289"/>
          </a:xfrm>
          <a:prstGeom prst="rect">
            <a:avLst/>
          </a:prstGeom>
          <a:noFill/>
          <a:ln>
            <a:noFill/>
          </a:ln>
        </p:spPr>
        <p:txBody>
          <a:bodyPr spcFirstLastPara="1" wrap="square" lIns="0" tIns="12050" rIns="0" bIns="0" anchor="t" anchorCtr="0">
            <a:spAutoFit/>
          </a:bodyPr>
          <a:lstStyle/>
          <a:p>
            <a:pPr marL="7780019" lvl="0" indent="0" algn="l" rtl="0">
              <a:lnSpc>
                <a:spcPct val="100000"/>
              </a:lnSpc>
              <a:spcBef>
                <a:spcPts val="0"/>
              </a:spcBef>
              <a:spcAft>
                <a:spcPts val="0"/>
              </a:spcAft>
              <a:buNone/>
            </a:pPr>
            <a:r>
              <a:rPr lang="en-US" sz="8000"/>
              <a:t>THANK YOU!</a:t>
            </a:r>
            <a:endParaRPr/>
          </a:p>
        </p:txBody>
      </p:sp>
      <p:sp>
        <p:nvSpPr>
          <p:cNvPr id="124" name="Google Shape;124;p6"/>
          <p:cNvSpPr txBox="1"/>
          <p:nvPr/>
        </p:nvSpPr>
        <p:spPr>
          <a:xfrm>
            <a:off x="9851366" y="5524500"/>
            <a:ext cx="7325409" cy="1520889"/>
          </a:xfrm>
          <a:prstGeom prst="rect">
            <a:avLst/>
          </a:prstGeom>
          <a:noFill/>
          <a:ln>
            <a:noFill/>
          </a:ln>
        </p:spPr>
        <p:txBody>
          <a:bodyPr spcFirstLastPara="1" wrap="square" lIns="91425" tIns="45700" rIns="91425" bIns="45700" anchor="t" anchorCtr="0">
            <a:spAutoFit/>
          </a:bodyPr>
          <a:lstStyle/>
          <a:p>
            <a:pPr marL="12700" marR="0" lvl="0" indent="0" algn="ctr" rtl="0">
              <a:spcBef>
                <a:spcPts val="0"/>
              </a:spcBef>
              <a:spcAft>
                <a:spcPts val="0"/>
              </a:spcAft>
              <a:buNone/>
            </a:pPr>
            <a:r>
              <a:rPr lang="en-US" sz="4600" b="1" dirty="0">
                <a:solidFill>
                  <a:schemeClr val="dk1"/>
                </a:solidFill>
                <a:latin typeface="Tahoma"/>
                <a:ea typeface="Tahoma"/>
                <a:cs typeface="Tahoma"/>
                <a:sym typeface="Tahoma"/>
              </a:rPr>
              <a:t>E-Seniors</a:t>
            </a:r>
            <a:endParaRPr dirty="0"/>
          </a:p>
          <a:p>
            <a:pPr marL="12700" marR="0" lvl="0" indent="0" algn="l" rtl="0">
              <a:spcBef>
                <a:spcPts val="100"/>
              </a:spcBef>
              <a:spcAft>
                <a:spcPts val="0"/>
              </a:spcAft>
              <a:buNone/>
            </a:pPr>
            <a:endParaRPr sz="4600" b="1" dirty="0">
              <a:solidFill>
                <a:schemeClr val="dk1"/>
              </a:solidFill>
              <a:latin typeface="Tahoma"/>
              <a:ea typeface="Tahoma"/>
              <a:cs typeface="Tahoma"/>
              <a:sym typeface="Tahoma"/>
            </a:endParaRPr>
          </a:p>
        </p:txBody>
      </p:sp>
      <p:pic>
        <p:nvPicPr>
          <p:cNvPr id="3" name="Image 2">
            <a:extLst>
              <a:ext uri="{FF2B5EF4-FFF2-40B4-BE49-F238E27FC236}">
                <a16:creationId xmlns:a16="http://schemas.microsoft.com/office/drawing/2014/main" xmlns="" id="{577900B6-35AC-4A90-9447-9B34E3F8FC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86023" y="6499314"/>
            <a:ext cx="2533650" cy="2533650"/>
          </a:xfrm>
          <a:prstGeom prst="rect">
            <a:avLst/>
          </a:prstGeom>
        </p:spPr>
      </p:pic>
      <p:sp>
        <p:nvSpPr>
          <p:cNvPr id="7" name="CuadroTexto 34">
            <a:extLst>
              <a:ext uri="{FF2B5EF4-FFF2-40B4-BE49-F238E27FC236}">
                <a16:creationId xmlns="" xmlns:a16="http://schemas.microsoft.com/office/drawing/2014/main" id="{44E54EA5-B936-477F-B276-BB60E2C6703D}"/>
              </a:ext>
            </a:extLst>
          </p:cNvPr>
          <p:cNvSpPr txBox="1"/>
          <p:nvPr/>
        </p:nvSpPr>
        <p:spPr>
          <a:xfrm>
            <a:off x="945427" y="9611139"/>
            <a:ext cx="7688210" cy="646331"/>
          </a:xfrm>
          <a:prstGeom prst="rect">
            <a:avLst/>
          </a:prstGeom>
          <a:noFill/>
        </p:spPr>
        <p:txBody>
          <a:bodyPr wrap="square" rtlCol="0">
            <a:spAutoFit/>
          </a:bodyPr>
          <a:lstStyle/>
          <a:p>
            <a:r>
              <a:rPr lang="en-US" sz="12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p>
        </p:txBody>
      </p:sp>
      <p:pic>
        <p:nvPicPr>
          <p:cNvPr id="8" name="Imagen 36">
            <a:extLst>
              <a:ext uri="{FF2B5EF4-FFF2-40B4-BE49-F238E27FC236}">
                <a16:creationId xmlns:a16="http://schemas.microsoft.com/office/drawing/2014/main" xmln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56" y="9680764"/>
            <a:ext cx="866849" cy="576706"/>
          </a:xfrm>
          <a:prstGeom prst="rect">
            <a:avLst/>
          </a:prstGeom>
        </p:spPr>
      </p:pic>
      <p:pic>
        <p:nvPicPr>
          <p:cNvPr id="9" name="Immagin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33636" y="9762005"/>
            <a:ext cx="1453337" cy="495465"/>
          </a:xfrm>
          <a:prstGeom prst="rect">
            <a:avLst/>
          </a:prstGeom>
          <a:noFill/>
        </p:spPr>
      </p:pic>
      <p:sp>
        <p:nvSpPr>
          <p:cNvPr id="10" name="CasellaDiTesto 9"/>
          <p:cNvSpPr txBox="1"/>
          <p:nvPr/>
        </p:nvSpPr>
        <p:spPr>
          <a:xfrm>
            <a:off x="10117536" y="9611139"/>
            <a:ext cx="8170464" cy="646331"/>
          </a:xfrm>
          <a:prstGeom prst="rect">
            <a:avLst/>
          </a:prstGeom>
          <a:noFill/>
        </p:spPr>
        <p:txBody>
          <a:bodyPr wrap="square" rtlCol="0">
            <a:spAutoFit/>
          </a:bodyPr>
          <a:lstStyle/>
          <a:p>
            <a:r>
              <a:rPr lang="en-US" sz="1200" dirty="0" smtClean="0"/>
              <a:t>Legal </a:t>
            </a:r>
            <a:r>
              <a:rPr lang="en-US" sz="1200" dirty="0"/>
              <a:t>description – Creative Commons licensing: The materials published on the </a:t>
            </a:r>
            <a:r>
              <a:rPr lang="en-US" sz="1200" dirty="0" smtClean="0"/>
              <a:t>SOS project </a:t>
            </a:r>
            <a:r>
              <a:rPr lang="en-US" sz="1200" dirty="0"/>
              <a:t>website are classified as Open Educational Resources' (OER) and can be freely (without permission of their creators): downloaded, used, reused, copied, adapted, and shared by users, with information about the source of their origin.</a:t>
            </a:r>
            <a:endParaRPr lang="it-IT"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793775" y="1046510"/>
            <a:ext cx="15734436" cy="7191056"/>
          </a:xfrm>
          <a:prstGeom prst="rect">
            <a:avLst/>
          </a:prstGeom>
          <a:noFill/>
          <a:ln>
            <a:noFill/>
          </a:ln>
        </p:spPr>
        <p:txBody>
          <a:bodyPr spcFirstLastPara="1" wrap="square" lIns="0" tIns="12050" rIns="0" bIns="0" anchor="t" anchorCtr="0">
            <a:spAutoFit/>
          </a:bodyPr>
          <a:lstStyle/>
          <a:p>
            <a:pPr marL="90170" indent="-269875" rtl="0">
              <a:spcBef>
                <a:spcPts val="0"/>
              </a:spcBef>
              <a:spcAft>
                <a:spcPts val="1000"/>
              </a:spcAft>
            </a:pPr>
            <a:r>
              <a:rPr lang="fr-FR" sz="7200" b="1" dirty="0" err="1">
                <a:solidFill>
                  <a:srgbClr val="343433"/>
                </a:solidFill>
                <a:latin typeface="Tahoma"/>
                <a:ea typeface="Tahoma"/>
                <a:cs typeface="Tahoma"/>
                <a:sym typeface="Tahoma"/>
              </a:rPr>
              <a:t>Introducción</a:t>
            </a:r>
            <a:r>
              <a:rPr lang="fr-FR" sz="7200" b="1" dirty="0">
                <a:solidFill>
                  <a:srgbClr val="343433"/>
                </a:solidFill>
                <a:latin typeface="Tahoma"/>
                <a:ea typeface="Tahoma"/>
                <a:cs typeface="Tahoma"/>
                <a:sym typeface="Tahoma"/>
              </a:rPr>
              <a:t>:</a:t>
            </a:r>
          </a:p>
          <a:p>
            <a:pPr marL="90170" indent="-269875" algn="just" rtl="0">
              <a:spcBef>
                <a:spcPts val="0"/>
              </a:spcBef>
              <a:spcAft>
                <a:spcPts val="1000"/>
              </a:spcAft>
            </a:pPr>
            <a:endParaRPr lang="fr-FR" sz="2800" b="1" dirty="0">
              <a:solidFill>
                <a:srgbClr val="343433"/>
              </a:solidFill>
              <a:latin typeface="Calibri" panose="020F0502020204030204" pitchFamily="34" charset="0"/>
              <a:ea typeface="Tahoma"/>
              <a:cs typeface="Calibri" panose="020F0502020204030204" pitchFamily="34" charset="0"/>
              <a:sym typeface="Tahoma"/>
            </a:endParaRPr>
          </a:p>
          <a:p>
            <a:pPr algn="just" rtl="0">
              <a:spcBef>
                <a:spcPts val="0"/>
              </a:spcBef>
              <a:spcAft>
                <a:spcPts val="1000"/>
              </a:spcAft>
            </a:pPr>
            <a:r>
              <a:rPr lang="es-ES" sz="2800" b="0" i="0" u="none" strike="noStrike" dirty="0">
                <a:solidFill>
                  <a:srgbClr val="000000"/>
                </a:solidFill>
                <a:effectLst/>
                <a:latin typeface="Calibri" panose="020F0502020204030204" pitchFamily="34" charset="0"/>
                <a:cs typeface="Calibri" panose="020F0502020204030204" pitchFamily="34" charset="0"/>
              </a:rPr>
              <a:t>Hoy en día, las redes sociales tienen múltiples funciones, además de la comunicación </a:t>
            </a:r>
            <a:r>
              <a:rPr lang="es-ES" sz="2800" b="0" i="1" u="none" strike="noStrike" dirty="0">
                <a:solidFill>
                  <a:srgbClr val="000000"/>
                </a:solidFill>
                <a:effectLst/>
                <a:latin typeface="Calibri" panose="020F0502020204030204" pitchFamily="34" charset="0"/>
                <a:cs typeface="Calibri" panose="020F0502020204030204" pitchFamily="34" charset="0"/>
              </a:rPr>
              <a:t>online</a:t>
            </a:r>
            <a:r>
              <a:rPr lang="es-ES" sz="2800" b="0" i="0" u="none" strike="noStrike" dirty="0">
                <a:solidFill>
                  <a:srgbClr val="000000"/>
                </a:solidFill>
                <a:effectLst/>
                <a:latin typeface="Calibri" panose="020F0502020204030204" pitchFamily="34" charset="0"/>
                <a:cs typeface="Calibri" panose="020F0502020204030204" pitchFamily="34" charset="0"/>
              </a:rPr>
              <a:t>, las redes sociales pueden usarse para recibir y promover la cultura y la creatividad. Este módulo explicará los diferentes rasgos característicos de las cuentas de redes sociales y aumentará tu conocimiento de la información y la comunicación en las redes sociales acerca de la cultura y la creatividad.</a:t>
            </a:r>
          </a:p>
          <a:p>
            <a:pPr algn="just" rtl="0">
              <a:spcBef>
                <a:spcPts val="0"/>
              </a:spcBef>
              <a:spcAft>
                <a:spcPts val="1000"/>
              </a:spcAft>
            </a:pPr>
            <a:endParaRPr lang="en-US" sz="2800" dirty="0">
              <a:latin typeface="Calibri" panose="020F0502020204030204" pitchFamily="34" charset="0"/>
              <a:ea typeface="Calibri"/>
              <a:cs typeface="Calibri" panose="020F0502020204030204" pitchFamily="34" charset="0"/>
              <a:sym typeface="Calibri"/>
            </a:endParaRPr>
          </a:p>
          <a:p>
            <a:pPr algn="just" rtl="0">
              <a:spcBef>
                <a:spcPts val="0"/>
              </a:spcBef>
              <a:spcAft>
                <a:spcPts val="1000"/>
              </a:spcAft>
            </a:pPr>
            <a:r>
              <a:rPr lang="es-ES" sz="2800" dirty="0">
                <a:solidFill>
                  <a:schemeClr val="dk1"/>
                </a:solidFill>
                <a:latin typeface="Calibri" panose="020F0502020204030204" pitchFamily="34" charset="0"/>
                <a:ea typeface="Calibri"/>
                <a:cs typeface="Calibri" panose="020F0502020204030204" pitchFamily="34" charset="0"/>
                <a:sym typeface="Calibri"/>
              </a:rPr>
              <a:t>En el módulo anterior, "Comunicación en redes sociales para la cultura y la creatividad", has aprendido sobre las diferentes redes sociales y </a:t>
            </a:r>
            <a:r>
              <a:rPr lang="es-ES" sz="2800" i="1" dirty="0" err="1">
                <a:solidFill>
                  <a:schemeClr val="dk1"/>
                </a:solidFill>
                <a:latin typeface="Calibri" panose="020F0502020204030204" pitchFamily="34" charset="0"/>
                <a:ea typeface="Calibri"/>
                <a:cs typeface="Calibri" panose="020F0502020204030204" pitchFamily="34" charset="0"/>
                <a:sym typeface="Calibri"/>
              </a:rPr>
              <a:t>networking</a:t>
            </a:r>
            <a:r>
              <a:rPr lang="es-ES" sz="2800" i="1" dirty="0">
                <a:solidFill>
                  <a:schemeClr val="dk1"/>
                </a:solidFill>
                <a:latin typeface="Calibri" panose="020F0502020204030204" pitchFamily="34" charset="0"/>
                <a:ea typeface="Calibri"/>
                <a:cs typeface="Calibri" panose="020F0502020204030204" pitchFamily="34" charset="0"/>
                <a:sym typeface="Calibri"/>
              </a:rPr>
              <a:t> online</a:t>
            </a:r>
            <a:r>
              <a:rPr lang="es-ES" sz="2800" dirty="0">
                <a:solidFill>
                  <a:schemeClr val="dk1"/>
                </a:solidFill>
                <a:latin typeface="Calibri" panose="020F0502020204030204" pitchFamily="34" charset="0"/>
                <a:ea typeface="Calibri"/>
                <a:cs typeface="Calibri" panose="020F0502020204030204" pitchFamily="34" charset="0"/>
                <a:sym typeface="Calibri"/>
              </a:rPr>
              <a:t>. En este módulo, explicaremos cómo usar las redes sociales para obtener información sobre actividades culturales y promover la cultura y la creatividad. En este módulo, nos centraremos en 3 redes sociales: Facebook, Instagram y YouTube.</a:t>
            </a:r>
            <a:endParaRPr sz="2800" dirty="0">
              <a:solidFill>
                <a:schemeClr val="dk1"/>
              </a:solidFill>
              <a:latin typeface="Calibri" panose="020F0502020204030204" pitchFamily="34" charset="0"/>
              <a:ea typeface="Calibri"/>
              <a:cs typeface="Calibri" panose="020F0502020204030204" pitchFamily="34" charset="0"/>
              <a:sym typeface="Calibri"/>
            </a:endParaRPr>
          </a:p>
          <a:p>
            <a:pPr marL="12700" marR="0" lvl="0" indent="0" algn="l" rtl="0">
              <a:lnSpc>
                <a:spcPct val="100000"/>
              </a:lnSpc>
              <a:spcBef>
                <a:spcPts val="95"/>
              </a:spcBef>
              <a:spcAft>
                <a:spcPts val="0"/>
              </a:spcAft>
              <a:buNone/>
            </a:pPr>
            <a:endParaRPr sz="7200" b="1" dirty="0">
              <a:solidFill>
                <a:srgbClr val="343433"/>
              </a:solidFill>
              <a:latin typeface="Tahoma"/>
              <a:ea typeface="Tahoma"/>
              <a:cs typeface="Tahoma"/>
              <a:sym typeface="Tahoma"/>
            </a:endParaRPr>
          </a:p>
        </p:txBody>
      </p:sp>
      <p:pic>
        <p:nvPicPr>
          <p:cNvPr id="85" name="Google Shape;8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sp>
        <p:nvSpPr>
          <p:cNvPr id="6" name="CuadroTexto 34">
            <a:extLst>
              <a:ext uri="{FF2B5EF4-FFF2-40B4-BE49-F238E27FC236}">
                <a16:creationId xmlns="" xmlns:a16="http://schemas.microsoft.com/office/drawing/2014/main" id="{44E54EA5-B936-477F-B276-BB60E2C6703D}"/>
              </a:ext>
            </a:extLst>
          </p:cNvPr>
          <p:cNvSpPr txBox="1"/>
          <p:nvPr/>
        </p:nvSpPr>
        <p:spPr>
          <a:xfrm>
            <a:off x="945427" y="9611139"/>
            <a:ext cx="7688210" cy="646331"/>
          </a:xfrm>
          <a:prstGeom prst="rect">
            <a:avLst/>
          </a:prstGeom>
          <a:noFill/>
        </p:spPr>
        <p:txBody>
          <a:bodyPr wrap="square" rtlCol="0">
            <a:spAutoFit/>
          </a:bodyPr>
          <a:lstStyle/>
          <a:p>
            <a:r>
              <a:rPr lang="en-US" sz="12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p>
        </p:txBody>
      </p:sp>
      <p:pic>
        <p:nvPicPr>
          <p:cNvPr id="7" name="Imagen 36">
            <a:extLst>
              <a:ext uri="{FF2B5EF4-FFF2-40B4-BE49-F238E27FC236}">
                <a16:creationId xmlns:a16="http://schemas.microsoft.com/office/drawing/2014/main" xmln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56" y="9680764"/>
            <a:ext cx="866849" cy="576706"/>
          </a:xfrm>
          <a:prstGeom prst="rect">
            <a:avLst/>
          </a:prstGeom>
        </p:spPr>
      </p:pic>
      <p:pic>
        <p:nvPicPr>
          <p:cNvPr id="8" name="Immagin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33636" y="9762005"/>
            <a:ext cx="1453337" cy="495465"/>
          </a:xfrm>
          <a:prstGeom prst="rect">
            <a:avLst/>
          </a:prstGeom>
          <a:noFill/>
        </p:spPr>
      </p:pic>
      <p:sp>
        <p:nvSpPr>
          <p:cNvPr id="9" name="CasellaDiTesto 8"/>
          <p:cNvSpPr txBox="1"/>
          <p:nvPr/>
        </p:nvSpPr>
        <p:spPr>
          <a:xfrm>
            <a:off x="10117536" y="9611139"/>
            <a:ext cx="8170464" cy="646331"/>
          </a:xfrm>
          <a:prstGeom prst="rect">
            <a:avLst/>
          </a:prstGeom>
          <a:noFill/>
        </p:spPr>
        <p:txBody>
          <a:bodyPr wrap="square" rtlCol="0">
            <a:spAutoFit/>
          </a:bodyPr>
          <a:lstStyle/>
          <a:p>
            <a:r>
              <a:rPr lang="en-US" sz="1200" dirty="0" smtClean="0"/>
              <a:t>Legal </a:t>
            </a:r>
            <a:r>
              <a:rPr lang="en-US" sz="1200" dirty="0"/>
              <a:t>description – Creative Commons licensing: The materials published on the </a:t>
            </a:r>
            <a:r>
              <a:rPr lang="en-US" sz="1200" dirty="0"/>
              <a:t>SOS project </a:t>
            </a:r>
            <a:r>
              <a:rPr lang="en-US" sz="1200" dirty="0"/>
              <a:t>website are classified as Open Educational Resources' (OER) and can be freely (without permission of their creators): downloaded, used, reused, copied, adapted, and shared by users, with information about the source of their origin.</a:t>
            </a:r>
            <a:endParaRPr lang="it-IT"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904876" y="1132774"/>
            <a:ext cx="15157509" cy="8358042"/>
          </a:xfrm>
          <a:prstGeom prst="rect">
            <a:avLst/>
          </a:prstGeom>
          <a:noFill/>
          <a:ln>
            <a:noFill/>
          </a:ln>
        </p:spPr>
        <p:txBody>
          <a:bodyPr spcFirstLastPara="1" wrap="square" lIns="0" tIns="12050" rIns="0" bIns="0" anchor="t" anchorCtr="0">
            <a:spAutoFit/>
          </a:bodyPr>
          <a:lstStyle/>
          <a:p>
            <a:pPr marL="90170" indent="-269875" rtl="0">
              <a:spcBef>
                <a:spcPts val="0"/>
              </a:spcBef>
              <a:spcAft>
                <a:spcPts val="1000"/>
              </a:spcAft>
            </a:pPr>
            <a:r>
              <a:rPr lang="en-US" sz="6400" b="1" dirty="0">
                <a:solidFill>
                  <a:srgbClr val="343433"/>
                </a:solidFill>
                <a:latin typeface="Tahoma"/>
                <a:ea typeface="Tahoma"/>
                <a:cs typeface="Tahoma"/>
                <a:sym typeface="Tahoma"/>
              </a:rPr>
              <a:t>Unidad </a:t>
            </a:r>
            <a:r>
              <a:rPr lang="fr-FR" sz="6400" b="1" dirty="0">
                <a:solidFill>
                  <a:srgbClr val="343433"/>
                </a:solidFill>
                <a:latin typeface="Tahoma"/>
                <a:ea typeface="Tahoma"/>
                <a:cs typeface="Tahoma"/>
                <a:sym typeface="Tahoma"/>
              </a:rPr>
              <a:t>2.1 :</a:t>
            </a:r>
            <a:r>
              <a:rPr lang="fr-FR" sz="2700" b="1" dirty="0" err="1">
                <a:solidFill>
                  <a:srgbClr val="343433"/>
                </a:solidFill>
                <a:latin typeface="Tahoma"/>
                <a:ea typeface="Tahoma"/>
                <a:cs typeface="Tahoma"/>
              </a:rPr>
              <a:t>Información</a:t>
            </a:r>
            <a:r>
              <a:rPr lang="fr-FR" sz="2700" b="1" dirty="0">
                <a:solidFill>
                  <a:srgbClr val="343433"/>
                </a:solidFill>
                <a:latin typeface="Tahoma"/>
                <a:ea typeface="Tahoma"/>
                <a:cs typeface="Tahoma"/>
              </a:rPr>
              <a:t> cultural y </a:t>
            </a:r>
            <a:r>
              <a:rPr lang="fr-FR" sz="2700" b="1" dirty="0" err="1">
                <a:solidFill>
                  <a:srgbClr val="343433"/>
                </a:solidFill>
                <a:latin typeface="Tahoma"/>
                <a:ea typeface="Tahoma"/>
                <a:cs typeface="Tahoma"/>
              </a:rPr>
              <a:t>oportunidades</a:t>
            </a:r>
            <a:r>
              <a:rPr lang="fr-FR" sz="2700" b="1" dirty="0">
                <a:solidFill>
                  <a:srgbClr val="343433"/>
                </a:solidFill>
                <a:latin typeface="Tahoma"/>
                <a:ea typeface="Tahoma"/>
                <a:cs typeface="Tahoma"/>
              </a:rPr>
              <a:t> en las </a:t>
            </a:r>
            <a:r>
              <a:rPr lang="fr-FR" sz="2700" b="1" dirty="0" err="1">
                <a:solidFill>
                  <a:srgbClr val="343433"/>
                </a:solidFill>
                <a:latin typeface="Tahoma"/>
                <a:ea typeface="Tahoma"/>
                <a:cs typeface="Tahoma"/>
              </a:rPr>
              <a:t>redes</a:t>
            </a:r>
            <a:r>
              <a:rPr lang="fr-FR" sz="2700" b="1" dirty="0">
                <a:solidFill>
                  <a:srgbClr val="343433"/>
                </a:solidFill>
                <a:latin typeface="Tahoma"/>
                <a:ea typeface="Tahoma"/>
                <a:cs typeface="Tahoma"/>
              </a:rPr>
              <a:t> sociales</a:t>
            </a:r>
          </a:p>
          <a:p>
            <a:pPr marL="90170" indent="-269875" algn="just" rtl="0">
              <a:spcBef>
                <a:spcPts val="0"/>
              </a:spcBef>
              <a:spcAft>
                <a:spcPts val="1000"/>
              </a:spcAft>
            </a:pPr>
            <a:endParaRPr lang="fr-FR" sz="2800" dirty="0">
              <a:latin typeface="Times New Roman" panose="02020603050405020304" pitchFamily="18" charset="0"/>
            </a:endParaRPr>
          </a:p>
          <a:p>
            <a:pPr marL="90170" indent="-269875" algn="just" rtl="0">
              <a:spcBef>
                <a:spcPts val="0"/>
              </a:spcBef>
              <a:spcAft>
                <a:spcPts val="1000"/>
              </a:spcAft>
            </a:pPr>
            <a:r>
              <a:rPr lang="es-ES" sz="2800" dirty="0">
                <a:latin typeface="Calibri" panose="020F0502020204030204" pitchFamily="34" charset="0"/>
                <a:cs typeface="Calibri" panose="020F0502020204030204" pitchFamily="34" charset="0"/>
              </a:rPr>
              <a:t>El número de usuarios de Facebook, Instagram, YouTube, Twitter y otras redes sociales está aumentando significativamente. Los procesos globales actuales, especialmente la pandemia de COVID-19, han cambiado muchas actividades </a:t>
            </a:r>
            <a:r>
              <a:rPr lang="es-ES" sz="2800" i="1" dirty="0">
                <a:latin typeface="Calibri" panose="020F0502020204030204" pitchFamily="34" charset="0"/>
                <a:cs typeface="Calibri" panose="020F0502020204030204" pitchFamily="34" charset="0"/>
              </a:rPr>
              <a:t>online</a:t>
            </a:r>
            <a:r>
              <a:rPr lang="es-ES" sz="2800" dirty="0">
                <a:latin typeface="Calibri" panose="020F0502020204030204" pitchFamily="34" charset="0"/>
                <a:cs typeface="Calibri" panose="020F0502020204030204" pitchFamily="34" charset="0"/>
              </a:rPr>
              <a:t>. Los principales establecimientos culturales: museos, teatros, galerías de arte, etc. publican y promueven sus actividades </a:t>
            </a:r>
            <a:r>
              <a:rPr lang="es-ES" sz="2800" i="1" dirty="0">
                <a:latin typeface="Calibri" panose="020F0502020204030204" pitchFamily="34" charset="0"/>
                <a:cs typeface="Calibri" panose="020F0502020204030204" pitchFamily="34" charset="0"/>
              </a:rPr>
              <a:t>online</a:t>
            </a:r>
            <a:r>
              <a:rPr lang="es-ES" sz="2800" dirty="0">
                <a:latin typeface="Calibri" panose="020F0502020204030204" pitchFamily="34" charset="0"/>
                <a:cs typeface="Calibri" panose="020F0502020204030204" pitchFamily="34" charset="0"/>
              </a:rPr>
              <a:t>. Casi todos los museos y establecimientos culturales tienen sus perfiles de Facebook, Instagram y YouTube. Muchos de ellos organizan exposiciones virtuales, excursiones, viajes en la naturaleza, etc. Esto significa que si tienes un museo o exposición favorita, puedes escribir el nombre del establecimiento o el evento en la búsqueda de Facebook, hacer clic en el botón, entrar a la página oficial del museo y consultar sus anuncios.</a:t>
            </a:r>
            <a:endParaRPr lang="fr-FR" sz="2800" dirty="0">
              <a:latin typeface="Calibri" panose="020F0502020204030204" pitchFamily="34" charset="0"/>
              <a:cs typeface="Calibri" panose="020F0502020204030204" pitchFamily="34" charset="0"/>
            </a:endParaRPr>
          </a:p>
          <a:p>
            <a:pPr algn="just" rtl="0">
              <a:spcBef>
                <a:spcPts val="0"/>
              </a:spcBef>
              <a:spcAft>
                <a:spcPts val="1000"/>
              </a:spcAft>
            </a:pPr>
            <a:endParaRPr lang="en-US" sz="2800" b="0" dirty="0">
              <a:effectLst/>
              <a:latin typeface="Calibri" panose="020F0502020204030204" pitchFamily="34" charset="0"/>
              <a:cs typeface="Calibri" panose="020F0502020204030204" pitchFamily="34" charset="0"/>
            </a:endParaRPr>
          </a:p>
          <a:p>
            <a:pPr algn="just" rtl="0">
              <a:spcBef>
                <a:spcPts val="0"/>
              </a:spcBef>
              <a:spcAft>
                <a:spcPts val="1000"/>
              </a:spcAft>
            </a:pPr>
            <a:r>
              <a:rPr lang="en-US" sz="2400" b="1" i="0" u="none" strike="noStrike" dirty="0" err="1">
                <a:solidFill>
                  <a:srgbClr val="000000"/>
                </a:solidFill>
                <a:effectLst/>
                <a:latin typeface="Calibri" panose="020F0502020204030204" pitchFamily="34" charset="0"/>
                <a:cs typeface="Calibri" panose="020F0502020204030204" pitchFamily="34" charset="0"/>
              </a:rPr>
              <a:t>Ejemplo</a:t>
            </a:r>
            <a:r>
              <a:rPr lang="en-US" sz="2400" b="1" i="0" u="none" strike="noStrike" dirty="0">
                <a:solidFill>
                  <a:srgbClr val="000000"/>
                </a:solidFill>
                <a:effectLst/>
                <a:latin typeface="Calibri" panose="020F0502020204030204" pitchFamily="34" charset="0"/>
                <a:cs typeface="Calibri" panose="020F0502020204030204" pitchFamily="34" charset="0"/>
              </a:rPr>
              <a:t>: </a:t>
            </a:r>
            <a:r>
              <a:rPr lang="en-US" sz="2400" i="0" u="none" strike="noStrike" dirty="0" err="1">
                <a:solidFill>
                  <a:srgbClr val="000000"/>
                </a:solidFill>
                <a:effectLst/>
                <a:latin typeface="Calibri" panose="020F0502020204030204" pitchFamily="34" charset="0"/>
                <a:cs typeface="Calibri" panose="020F0502020204030204" pitchFamily="34" charset="0"/>
              </a:rPr>
              <a:t>Comprobemos</a:t>
            </a:r>
            <a:r>
              <a:rPr lang="en-US" sz="2400" i="0" u="none" strike="noStrike" dirty="0">
                <a:solidFill>
                  <a:srgbClr val="000000"/>
                </a:solidFill>
                <a:effectLst/>
                <a:latin typeface="Calibri" panose="020F0502020204030204" pitchFamily="34" charset="0"/>
                <a:cs typeface="Calibri" panose="020F0502020204030204" pitchFamily="34" charset="0"/>
              </a:rPr>
              <a:t> </a:t>
            </a:r>
            <a:r>
              <a:rPr lang="en-US" sz="2400" i="0" u="none" strike="noStrike" dirty="0" err="1">
                <a:solidFill>
                  <a:srgbClr val="000000"/>
                </a:solidFill>
                <a:effectLst/>
                <a:latin typeface="Calibri" panose="020F0502020204030204" pitchFamily="34" charset="0"/>
                <a:cs typeface="Calibri" panose="020F0502020204030204" pitchFamily="34" charset="0"/>
              </a:rPr>
              <a:t>qué</a:t>
            </a:r>
            <a:r>
              <a:rPr lang="en-US" sz="2400" i="0" u="none" strike="noStrike" dirty="0">
                <a:solidFill>
                  <a:srgbClr val="000000"/>
                </a:solidFill>
                <a:effectLst/>
                <a:latin typeface="Calibri" panose="020F0502020204030204" pitchFamily="34" charset="0"/>
                <a:cs typeface="Calibri" panose="020F0502020204030204" pitchFamily="34" charset="0"/>
              </a:rPr>
              <a:t> </a:t>
            </a:r>
            <a:r>
              <a:rPr lang="en-US" sz="2400" i="0" u="none" strike="noStrike" dirty="0" err="1">
                <a:solidFill>
                  <a:srgbClr val="000000"/>
                </a:solidFill>
                <a:effectLst/>
                <a:latin typeface="Calibri" panose="020F0502020204030204" pitchFamily="34" charset="0"/>
                <a:cs typeface="Calibri" panose="020F0502020204030204" pitchFamily="34" charset="0"/>
              </a:rPr>
              <a:t>sugiere</a:t>
            </a:r>
            <a:r>
              <a:rPr lang="en-US" sz="2400" i="0" u="none" strike="noStrike" dirty="0">
                <a:solidFill>
                  <a:srgbClr val="000000"/>
                </a:solidFill>
                <a:effectLst/>
                <a:latin typeface="Calibri" panose="020F0502020204030204" pitchFamily="34" charset="0"/>
                <a:cs typeface="Calibri" panose="020F0502020204030204" pitchFamily="34" charset="0"/>
              </a:rPr>
              <a:t> </a:t>
            </a:r>
            <a:r>
              <a:rPr lang="en-US" sz="2400" i="0" u="none" strike="noStrike" dirty="0" err="1">
                <a:solidFill>
                  <a:srgbClr val="000000"/>
                </a:solidFill>
                <a:effectLst/>
                <a:latin typeface="Calibri" panose="020F0502020204030204" pitchFamily="34" charset="0"/>
                <a:cs typeface="Calibri" panose="020F0502020204030204" pitchFamily="34" charset="0"/>
              </a:rPr>
              <a:t>el</a:t>
            </a:r>
            <a:r>
              <a:rPr lang="en-US" sz="2400" i="0" u="none" strike="noStrike" dirty="0">
                <a:solidFill>
                  <a:srgbClr val="000000"/>
                </a:solidFill>
                <a:effectLst/>
                <a:latin typeface="Calibri" panose="020F0502020204030204" pitchFamily="34" charset="0"/>
                <a:cs typeface="Calibri" panose="020F0502020204030204" pitchFamily="34" charset="0"/>
              </a:rPr>
              <a:t> Museo del Louvre</a:t>
            </a:r>
            <a:r>
              <a:rPr lang="en-US" sz="2400" b="0" i="0" u="none" strike="noStrike" dirty="0">
                <a:solidFill>
                  <a:srgbClr val="000000"/>
                </a:solidFill>
                <a:effectLst/>
                <a:latin typeface="Calibri" panose="020F0502020204030204" pitchFamily="34" charset="0"/>
                <a:cs typeface="Calibri" panose="020F0502020204030204" pitchFamily="34" charset="0"/>
              </a:rPr>
              <a:t>  </a:t>
            </a:r>
            <a:endParaRPr lang="en-US" sz="2400" b="0" dirty="0">
              <a:effectLst/>
              <a:latin typeface="Calibri" panose="020F0502020204030204" pitchFamily="34" charset="0"/>
              <a:cs typeface="Calibri" panose="020F0502020204030204" pitchFamily="34" charset="0"/>
            </a:endParaRPr>
          </a:p>
          <a:p>
            <a:pPr algn="just" rtl="0">
              <a:spcBef>
                <a:spcPts val="0"/>
              </a:spcBef>
              <a:spcAft>
                <a:spcPts val="1000"/>
              </a:spcAft>
            </a:pPr>
            <a:r>
              <a:rPr lang="en-US" sz="2400" b="0" i="0" u="none" strike="noStrike" dirty="0">
                <a:solidFill>
                  <a:srgbClr val="000000"/>
                </a:solidFill>
                <a:effectLst/>
                <a:latin typeface="Calibri" panose="020F0502020204030204" pitchFamily="34" charset="0"/>
                <a:cs typeface="Calibri" panose="020F0502020204030204" pitchFamily="34" charset="0"/>
              </a:rPr>
              <a:t>1 – </a:t>
            </a:r>
            <a:r>
              <a:rPr lang="en-US" sz="2400" b="0" i="0" u="none" strike="noStrike" dirty="0" err="1">
                <a:solidFill>
                  <a:srgbClr val="000000"/>
                </a:solidFill>
                <a:effectLst/>
                <a:latin typeface="Calibri" panose="020F0502020204030204" pitchFamily="34" charset="0"/>
                <a:cs typeface="Calibri" panose="020F0502020204030204" pitchFamily="34" charset="0"/>
              </a:rPr>
              <a:t>Ve</a:t>
            </a:r>
            <a:r>
              <a:rPr lang="en-US" sz="2400" b="0" i="0" u="none" strike="noStrike" dirty="0">
                <a:solidFill>
                  <a:srgbClr val="000000"/>
                </a:solidFill>
                <a:effectLst/>
                <a:latin typeface="Calibri" panose="020F0502020204030204" pitchFamily="34" charset="0"/>
                <a:cs typeface="Calibri" panose="020F0502020204030204" pitchFamily="34" charset="0"/>
              </a:rPr>
              <a:t> a la </a:t>
            </a:r>
            <a:r>
              <a:rPr lang="en-US" sz="2400" b="0" i="0" u="none" strike="noStrike" dirty="0" err="1">
                <a:solidFill>
                  <a:srgbClr val="000000"/>
                </a:solidFill>
                <a:effectLst/>
                <a:latin typeface="Calibri" panose="020F0502020204030204" pitchFamily="34" charset="0"/>
                <a:cs typeface="Calibri" panose="020F0502020204030204" pitchFamily="34" charset="0"/>
              </a:rPr>
              <a:t>búsqueda</a:t>
            </a:r>
            <a:r>
              <a:rPr lang="en-US" sz="2400" b="0" i="0" u="none" strike="noStrike" dirty="0">
                <a:solidFill>
                  <a:srgbClr val="000000"/>
                </a:solidFill>
                <a:effectLst/>
                <a:latin typeface="Calibri" panose="020F0502020204030204" pitchFamily="34" charset="0"/>
                <a:cs typeface="Calibri" panose="020F0502020204030204" pitchFamily="34" charset="0"/>
              </a:rPr>
              <a:t> de Facebook</a:t>
            </a:r>
            <a:endParaRPr lang="en-US" sz="2400" b="0" dirty="0">
              <a:effectLst/>
              <a:latin typeface="Calibri" panose="020F0502020204030204" pitchFamily="34" charset="0"/>
              <a:cs typeface="Calibri" panose="020F0502020204030204" pitchFamily="34" charset="0"/>
            </a:endParaRPr>
          </a:p>
          <a:p>
            <a:pPr algn="just" rtl="0">
              <a:spcBef>
                <a:spcPts val="0"/>
              </a:spcBef>
              <a:spcAft>
                <a:spcPts val="1000"/>
              </a:spcAft>
            </a:pPr>
            <a:r>
              <a:rPr lang="en-US" sz="2400" b="0" i="0" u="none" strike="noStrike" dirty="0">
                <a:solidFill>
                  <a:srgbClr val="000000"/>
                </a:solidFill>
                <a:effectLst/>
                <a:latin typeface="Calibri" panose="020F0502020204030204" pitchFamily="34" charset="0"/>
                <a:cs typeface="Calibri" panose="020F0502020204030204" pitchFamily="34" charset="0"/>
              </a:rPr>
              <a:t>2 – Escribe “</a:t>
            </a:r>
            <a:r>
              <a:rPr lang="en-US" sz="2400" dirty="0">
                <a:latin typeface="Calibri" panose="020F0502020204030204" pitchFamily="34" charset="0"/>
                <a:cs typeface="Calibri" panose="020F0502020204030204" pitchFamily="34" charset="0"/>
              </a:rPr>
              <a:t>Louvre” y </a:t>
            </a:r>
            <a:r>
              <a:rPr lang="en-US" sz="2400" dirty="0" err="1">
                <a:latin typeface="Calibri" panose="020F0502020204030204" pitchFamily="34" charset="0"/>
                <a:cs typeface="Calibri" panose="020F0502020204030204" pitchFamily="34" charset="0"/>
              </a:rPr>
              <a:t>clica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en</a:t>
            </a:r>
            <a:r>
              <a:rPr lang="en-US" sz="2400" dirty="0">
                <a:latin typeface="Calibri" panose="020F0502020204030204" pitchFamily="34" charset="0"/>
                <a:cs typeface="Calibri" panose="020F0502020204030204" pitchFamily="34" charset="0"/>
              </a:rPr>
              <a:t> la barra de </a:t>
            </a:r>
            <a:r>
              <a:rPr lang="en-US" sz="2400" dirty="0" err="1">
                <a:latin typeface="Calibri" panose="020F0502020204030204" pitchFamily="34" charset="0"/>
                <a:cs typeface="Calibri" panose="020F0502020204030204" pitchFamily="34" charset="0"/>
              </a:rPr>
              <a:t>búsqueda</a:t>
            </a:r>
            <a:endParaRPr lang="en-US" sz="2400" b="0" dirty="0">
              <a:effectLst/>
              <a:latin typeface="Calibri" panose="020F0502020204030204" pitchFamily="34" charset="0"/>
              <a:cs typeface="Calibri" panose="020F0502020204030204" pitchFamily="34" charset="0"/>
            </a:endParaRPr>
          </a:p>
          <a:p>
            <a:pPr algn="just"/>
            <a:r>
              <a:rPr lang="en-US" sz="2400" b="0" i="0" u="none" strike="noStrike" dirty="0">
                <a:solidFill>
                  <a:srgbClr val="000000"/>
                </a:solidFill>
                <a:effectLst/>
                <a:latin typeface="Calibri" panose="020F0502020204030204" pitchFamily="34" charset="0"/>
                <a:cs typeface="Calibri" panose="020F0502020204030204" pitchFamily="34" charset="0"/>
              </a:rPr>
              <a:t>3- </a:t>
            </a:r>
            <a:r>
              <a:rPr lang="en-US" sz="2400" b="0" i="0" u="none" strike="noStrike" dirty="0" err="1">
                <a:solidFill>
                  <a:srgbClr val="000000"/>
                </a:solidFill>
                <a:effectLst/>
                <a:latin typeface="Calibri" panose="020F0502020204030204" pitchFamily="34" charset="0"/>
                <a:cs typeface="Calibri" panose="020F0502020204030204" pitchFamily="34" charset="0"/>
              </a:rPr>
              <a:t>Algunas</a:t>
            </a:r>
            <a:r>
              <a:rPr lang="en-US" sz="2400" b="0" i="0" u="none" strike="noStrike" dirty="0">
                <a:solidFill>
                  <a:srgbClr val="000000"/>
                </a:solidFill>
                <a:effectLst/>
                <a:latin typeface="Calibri" panose="020F0502020204030204" pitchFamily="34" charset="0"/>
                <a:cs typeface="Calibri" panose="020F0502020204030204" pitchFamily="34" charset="0"/>
              </a:rPr>
              <a:t> </a:t>
            </a:r>
            <a:r>
              <a:rPr lang="en-US" sz="2400" b="0" i="0" u="none" strike="noStrike" dirty="0" err="1">
                <a:solidFill>
                  <a:srgbClr val="000000"/>
                </a:solidFill>
                <a:effectLst/>
                <a:latin typeface="Calibri" panose="020F0502020204030204" pitchFamily="34" charset="0"/>
                <a:cs typeface="Calibri" panose="020F0502020204030204" pitchFamily="34" charset="0"/>
              </a:rPr>
              <a:t>páginas</a:t>
            </a:r>
            <a:r>
              <a:rPr lang="en-US" sz="2400" b="0" i="0" u="none" strike="noStrike" dirty="0">
                <a:solidFill>
                  <a:srgbClr val="000000"/>
                </a:solidFill>
                <a:effectLst/>
                <a:latin typeface="Calibri" panose="020F0502020204030204" pitchFamily="34" charset="0"/>
                <a:cs typeface="Calibri" panose="020F0502020204030204" pitchFamily="34" charset="0"/>
              </a:rPr>
              <a:t> </a:t>
            </a:r>
            <a:r>
              <a:rPr lang="en-US" sz="2400" b="0" i="0" u="none" strike="noStrike" dirty="0" err="1">
                <a:solidFill>
                  <a:srgbClr val="000000"/>
                </a:solidFill>
                <a:effectLst/>
                <a:latin typeface="Calibri" panose="020F0502020204030204" pitchFamily="34" charset="0"/>
                <a:cs typeface="Calibri" panose="020F0502020204030204" pitchFamily="34" charset="0"/>
              </a:rPr>
              <a:t>apareceran</a:t>
            </a:r>
            <a:r>
              <a:rPr lang="en-US" sz="2400" b="0" i="0" u="none" strike="noStrike" dirty="0">
                <a:solidFill>
                  <a:srgbClr val="000000"/>
                </a:solidFill>
                <a:effectLst/>
                <a:latin typeface="Calibri" panose="020F0502020204030204" pitchFamily="34" charset="0"/>
                <a:cs typeface="Calibri" panose="020F0502020204030204" pitchFamily="34" charset="0"/>
              </a:rPr>
              <a:t> </a:t>
            </a:r>
            <a:r>
              <a:rPr lang="en-US" sz="2400" b="0" i="0" u="none" strike="noStrike" dirty="0" err="1">
                <a:solidFill>
                  <a:srgbClr val="000000"/>
                </a:solidFill>
                <a:effectLst/>
                <a:latin typeface="Calibri" panose="020F0502020204030204" pitchFamily="34" charset="0"/>
                <a:cs typeface="Calibri" panose="020F0502020204030204" pitchFamily="34" charset="0"/>
              </a:rPr>
              <a:t>automáticamente</a:t>
            </a:r>
            <a:r>
              <a:rPr lang="en-US" sz="2400" b="0" i="0" u="none" strike="noStrike" dirty="0">
                <a:solidFill>
                  <a:srgbClr val="000000"/>
                </a:solidFill>
                <a:effectLst/>
                <a:latin typeface="Calibri" panose="020F0502020204030204" pitchFamily="34" charset="0"/>
                <a:cs typeface="Calibri" panose="020F0502020204030204" pitchFamily="34" charset="0"/>
              </a:rPr>
              <a:t>, es </a:t>
            </a:r>
            <a:r>
              <a:rPr lang="en-US" sz="2400" b="0" i="0" u="none" strike="noStrike" dirty="0" err="1">
                <a:solidFill>
                  <a:srgbClr val="000000"/>
                </a:solidFill>
                <a:effectLst/>
                <a:latin typeface="Calibri" panose="020F0502020204030204" pitchFamily="34" charset="0"/>
                <a:cs typeface="Calibri" panose="020F0502020204030204" pitchFamily="34" charset="0"/>
              </a:rPr>
              <a:t>importante</a:t>
            </a:r>
            <a:r>
              <a:rPr lang="en-US" sz="2400" b="0" i="0" u="none" strike="noStrike" dirty="0">
                <a:solidFill>
                  <a:srgbClr val="000000"/>
                </a:solidFill>
                <a:effectLst/>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que la </a:t>
            </a:r>
            <a:r>
              <a:rPr lang="en-US" sz="2400" dirty="0" err="1">
                <a:latin typeface="Calibri" panose="020F0502020204030204" pitchFamily="34" charset="0"/>
                <a:cs typeface="Calibri" panose="020F0502020204030204" pitchFamily="34" charset="0"/>
              </a:rPr>
              <a:t>página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tenga</a:t>
            </a:r>
            <a:r>
              <a:rPr lang="en-US" sz="2400" dirty="0">
                <a:latin typeface="Calibri" panose="020F0502020204030204" pitchFamily="34" charset="0"/>
                <a:cs typeface="Calibri" panose="020F0502020204030204" pitchFamily="34" charset="0"/>
              </a:rPr>
              <a:t> un </a:t>
            </a:r>
            <a:r>
              <a:rPr lang="en-US" sz="2400" i="1" dirty="0">
                <a:latin typeface="Calibri" panose="020F0502020204030204" pitchFamily="34" charset="0"/>
                <a:cs typeface="Calibri" panose="020F0502020204030204" pitchFamily="34" charset="0"/>
              </a:rPr>
              <a:t>tick </a:t>
            </a:r>
            <a:r>
              <a:rPr lang="en-US" sz="2400" dirty="0" err="1">
                <a:latin typeface="Calibri" panose="020F0502020204030204" pitchFamily="34" charset="0"/>
                <a:cs typeface="Calibri" panose="020F0502020204030204" pitchFamily="34" charset="0"/>
              </a:rPr>
              <a:t>azul</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como</a:t>
            </a:r>
            <a:r>
              <a:rPr lang="en-US" sz="2400" dirty="0">
                <a:latin typeface="Calibri" panose="020F0502020204030204" pitchFamily="34" charset="0"/>
                <a:cs typeface="Calibri" panose="020F0502020204030204" pitchFamily="34" charset="0"/>
              </a:rPr>
              <a:t> se </a:t>
            </a:r>
            <a:r>
              <a:rPr lang="en-US" sz="2400" dirty="0" err="1">
                <a:latin typeface="Calibri" panose="020F0502020204030204" pitchFamily="34" charset="0"/>
                <a:cs typeface="Calibri" panose="020F0502020204030204" pitchFamily="34" charset="0"/>
              </a:rPr>
              <a:t>muestra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más</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adelante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eso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significa</a:t>
            </a:r>
            <a:r>
              <a:rPr lang="en-US" sz="2400" dirty="0">
                <a:latin typeface="Calibri" panose="020F0502020204030204" pitchFamily="34" charset="0"/>
                <a:cs typeface="Calibri" panose="020F0502020204030204" pitchFamily="34" charset="0"/>
              </a:rPr>
              <a:t> que la </a:t>
            </a:r>
            <a:r>
              <a:rPr lang="en-US" sz="2400" dirty="0" err="1">
                <a:latin typeface="Calibri" panose="020F0502020204030204" pitchFamily="34" charset="0"/>
                <a:cs typeface="Calibri" panose="020F0502020204030204" pitchFamily="34" charset="0"/>
              </a:rPr>
              <a:t>página</a:t>
            </a:r>
            <a:r>
              <a:rPr lang="en-US" sz="2400" dirty="0">
                <a:latin typeface="Calibri" panose="020F0502020204030204" pitchFamily="34" charset="0"/>
                <a:cs typeface="Calibri" panose="020F0502020204030204" pitchFamily="34" charset="0"/>
              </a:rPr>
              <a:t> es </a:t>
            </a:r>
            <a:r>
              <a:rPr lang="en-US" sz="2400" dirty="0" err="1">
                <a:latin typeface="Calibri" panose="020F0502020204030204" pitchFamily="34" charset="0"/>
                <a:cs typeface="Calibri" panose="020F0502020204030204" pitchFamily="34" charset="0"/>
              </a:rPr>
              <a:t>oficial</a:t>
            </a:r>
            <a:r>
              <a:rPr lang="en-US" sz="2400" dirty="0">
                <a:latin typeface="Calibri" panose="020F0502020204030204" pitchFamily="34" charset="0"/>
                <a:cs typeface="Calibri" panose="020F0502020204030204" pitchFamily="34" charset="0"/>
              </a:rPr>
              <a:t>, y que </a:t>
            </a:r>
            <a:r>
              <a:rPr lang="en-US" sz="2400" dirty="0" err="1">
                <a:latin typeface="Calibri" panose="020F0502020204030204" pitchFamily="34" charset="0"/>
                <a:cs typeface="Calibri" panose="020F0502020204030204" pitchFamily="34" charset="0"/>
              </a:rPr>
              <a:t>puedes</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entrar</a:t>
            </a:r>
            <a:r>
              <a:rPr lang="en-US" sz="2400" dirty="0">
                <a:latin typeface="Calibri" panose="020F0502020204030204" pitchFamily="34" charset="0"/>
                <a:cs typeface="Calibri" panose="020F0502020204030204" pitchFamily="34" charset="0"/>
              </a:rPr>
              <a:t> con </a:t>
            </a:r>
            <a:r>
              <a:rPr lang="en-US" sz="2400" dirty="0" err="1">
                <a:latin typeface="Calibri" panose="020F0502020204030204" pitchFamily="34" charset="0"/>
                <a:cs typeface="Calibri" panose="020F0502020204030204" pitchFamily="34" charset="0"/>
              </a:rPr>
              <a:t>seguridad</a:t>
            </a:r>
            <a:r>
              <a:rPr lang="en-US" sz="2400" dirty="0">
                <a:latin typeface="Calibri" panose="020F0502020204030204" pitchFamily="34" charset="0"/>
                <a:cs typeface="Calibri" panose="020F0502020204030204" pitchFamily="34" charset="0"/>
              </a:rPr>
              <a:t>.</a:t>
            </a:r>
            <a:endParaRPr sz="2400" b="1" dirty="0">
              <a:solidFill>
                <a:srgbClr val="343433"/>
              </a:solidFill>
              <a:latin typeface="Calibri" panose="020F0502020204030204" pitchFamily="34" charset="0"/>
              <a:ea typeface="Tahoma"/>
              <a:cs typeface="Calibri" panose="020F0502020204030204" pitchFamily="34" charset="0"/>
              <a:sym typeface="Tahoma"/>
            </a:endParaRPr>
          </a:p>
        </p:txBody>
      </p:sp>
      <p:pic>
        <p:nvPicPr>
          <p:cNvPr id="85" name="Google Shape;8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sp>
        <p:nvSpPr>
          <p:cNvPr id="6" name="CuadroTexto 34">
            <a:extLst>
              <a:ext uri="{FF2B5EF4-FFF2-40B4-BE49-F238E27FC236}">
                <a16:creationId xmlns="" xmlns:a16="http://schemas.microsoft.com/office/drawing/2014/main" id="{44E54EA5-B936-477F-B276-BB60E2C6703D}"/>
              </a:ext>
            </a:extLst>
          </p:cNvPr>
          <p:cNvSpPr txBox="1"/>
          <p:nvPr/>
        </p:nvSpPr>
        <p:spPr>
          <a:xfrm>
            <a:off x="945427" y="9611139"/>
            <a:ext cx="7688210" cy="646331"/>
          </a:xfrm>
          <a:prstGeom prst="rect">
            <a:avLst/>
          </a:prstGeom>
          <a:noFill/>
        </p:spPr>
        <p:txBody>
          <a:bodyPr wrap="square" rtlCol="0">
            <a:spAutoFit/>
          </a:bodyPr>
          <a:lstStyle/>
          <a:p>
            <a:r>
              <a:rPr lang="en-US" sz="12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p>
        </p:txBody>
      </p:sp>
      <p:pic>
        <p:nvPicPr>
          <p:cNvPr id="7" name="Imagen 36">
            <a:extLst>
              <a:ext uri="{FF2B5EF4-FFF2-40B4-BE49-F238E27FC236}">
                <a16:creationId xmlns:a16="http://schemas.microsoft.com/office/drawing/2014/main" xmln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56" y="9680764"/>
            <a:ext cx="866849" cy="576706"/>
          </a:xfrm>
          <a:prstGeom prst="rect">
            <a:avLst/>
          </a:prstGeom>
        </p:spPr>
      </p:pic>
      <p:pic>
        <p:nvPicPr>
          <p:cNvPr id="8" name="Immagin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33636" y="9762005"/>
            <a:ext cx="1453337" cy="495465"/>
          </a:xfrm>
          <a:prstGeom prst="rect">
            <a:avLst/>
          </a:prstGeom>
          <a:noFill/>
        </p:spPr>
      </p:pic>
      <p:sp>
        <p:nvSpPr>
          <p:cNvPr id="9" name="CasellaDiTesto 8"/>
          <p:cNvSpPr txBox="1"/>
          <p:nvPr/>
        </p:nvSpPr>
        <p:spPr>
          <a:xfrm>
            <a:off x="10117536" y="9611139"/>
            <a:ext cx="8170464" cy="646331"/>
          </a:xfrm>
          <a:prstGeom prst="rect">
            <a:avLst/>
          </a:prstGeom>
          <a:noFill/>
        </p:spPr>
        <p:txBody>
          <a:bodyPr wrap="square" rtlCol="0">
            <a:spAutoFit/>
          </a:bodyPr>
          <a:lstStyle/>
          <a:p>
            <a:r>
              <a:rPr lang="en-US" sz="1200" dirty="0" smtClean="0"/>
              <a:t>Legal </a:t>
            </a:r>
            <a:r>
              <a:rPr lang="en-US" sz="1200" dirty="0"/>
              <a:t>description – Creative Commons licensing: The materials published on the </a:t>
            </a:r>
            <a:r>
              <a:rPr lang="en-US" sz="1200" dirty="0"/>
              <a:t>SOS project </a:t>
            </a:r>
            <a:r>
              <a:rPr lang="en-US" sz="1200" dirty="0"/>
              <a:t>website are classified as Open Educational Resources' (OER) and can be freely (without permission of their creators): downloaded, used, reused, copied, adapted, and shared by users, with information about the source of their origin.</a:t>
            </a:r>
            <a:endParaRPr lang="it-IT" sz="1200" dirty="0"/>
          </a:p>
        </p:txBody>
      </p:sp>
    </p:spTree>
    <p:extLst>
      <p:ext uri="{BB962C8B-B14F-4D97-AF65-F5344CB8AC3E}">
        <p14:creationId xmlns:p14="http://schemas.microsoft.com/office/powerpoint/2010/main" val="2347595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4" name="Image 3">
            <a:extLst>
              <a:ext uri="{FF2B5EF4-FFF2-40B4-BE49-F238E27FC236}">
                <a16:creationId xmlns:a16="http://schemas.microsoft.com/office/drawing/2014/main" xmlns="" id="{2F93F311-7140-4446-8820-E9F42711C999}"/>
              </a:ext>
            </a:extLst>
          </p:cNvPr>
          <p:cNvPicPr>
            <a:picLocks noChangeAspect="1"/>
          </p:cNvPicPr>
          <p:nvPr/>
        </p:nvPicPr>
        <p:blipFill>
          <a:blip r:embed="rId3"/>
          <a:stretch>
            <a:fillRect/>
          </a:stretch>
        </p:blipFill>
        <p:spPr>
          <a:xfrm>
            <a:off x="1556493" y="2542544"/>
            <a:ext cx="12999720" cy="3651222"/>
          </a:xfrm>
          <a:prstGeom prst="rect">
            <a:avLst/>
          </a:prstGeom>
        </p:spPr>
      </p:pic>
      <p:sp>
        <p:nvSpPr>
          <p:cNvPr id="84" name="Google Shape;84;p3"/>
          <p:cNvSpPr txBox="1"/>
          <p:nvPr/>
        </p:nvSpPr>
        <p:spPr>
          <a:xfrm>
            <a:off x="793775" y="1046510"/>
            <a:ext cx="15208225" cy="7055121"/>
          </a:xfrm>
          <a:prstGeom prst="rect">
            <a:avLst/>
          </a:prstGeom>
          <a:noFill/>
          <a:ln>
            <a:noFill/>
          </a:ln>
        </p:spPr>
        <p:txBody>
          <a:bodyPr spcFirstLastPara="1" wrap="square" lIns="0" tIns="12050" rIns="0" bIns="0" anchor="t" anchorCtr="0">
            <a:spAutoFit/>
          </a:bodyPr>
          <a:lstStyle/>
          <a:p>
            <a:pPr marL="90170" marR="0" lvl="0" indent="-269875" algn="l" defTabSz="914400" rtl="0" eaLnBrk="1" fontAlgn="auto" latinLnBrk="0" hangingPunct="1">
              <a:lnSpc>
                <a:spcPct val="100000"/>
              </a:lnSpc>
              <a:spcBef>
                <a:spcPts val="0"/>
              </a:spcBef>
              <a:spcAft>
                <a:spcPts val="1000"/>
              </a:spcAft>
              <a:buClr>
                <a:srgbClr val="000000"/>
              </a:buClr>
              <a:buSzTx/>
              <a:buFont typeface="Arial"/>
              <a:buNone/>
              <a:tabLst/>
              <a:defRPr/>
            </a:pPr>
            <a:r>
              <a:rPr kumimoji="0" lang="en-US" sz="6400" b="1" i="0" u="none" strike="noStrike" kern="0" cap="none" spc="0" normalizeH="0" baseline="0" noProof="0" dirty="0">
                <a:ln>
                  <a:noFill/>
                </a:ln>
                <a:solidFill>
                  <a:srgbClr val="343433"/>
                </a:solidFill>
                <a:effectLst/>
                <a:uLnTx/>
                <a:uFillTx/>
                <a:latin typeface="Tahoma"/>
                <a:ea typeface="Tahoma"/>
                <a:cs typeface="Tahoma"/>
                <a:sym typeface="Tahoma"/>
              </a:rPr>
              <a:t>Unidad </a:t>
            </a:r>
            <a:r>
              <a:rPr kumimoji="0" lang="fr-FR" sz="6400" b="1" i="0" u="none" strike="noStrike" kern="0" cap="none" spc="0" normalizeH="0" baseline="0" noProof="0" dirty="0">
                <a:ln>
                  <a:noFill/>
                </a:ln>
                <a:solidFill>
                  <a:srgbClr val="343433"/>
                </a:solidFill>
                <a:effectLst/>
                <a:uLnTx/>
                <a:uFillTx/>
                <a:latin typeface="Tahoma"/>
                <a:ea typeface="Tahoma"/>
                <a:cs typeface="Tahoma"/>
                <a:sym typeface="Tahoma"/>
              </a:rPr>
              <a:t>2.1 :</a:t>
            </a:r>
            <a:r>
              <a:rPr kumimoji="0" lang="fr-FR" sz="2700" b="1" i="0" u="none" strike="noStrike" kern="0" cap="none" spc="0" normalizeH="0" baseline="0" noProof="0" dirty="0" err="1">
                <a:ln>
                  <a:noFill/>
                </a:ln>
                <a:solidFill>
                  <a:srgbClr val="343433"/>
                </a:solidFill>
                <a:effectLst/>
                <a:uLnTx/>
                <a:uFillTx/>
                <a:latin typeface="Tahoma"/>
                <a:ea typeface="Tahoma"/>
                <a:cs typeface="Tahoma"/>
                <a:sym typeface="Arial"/>
              </a:rPr>
              <a:t>Información</a:t>
            </a:r>
            <a:r>
              <a:rPr kumimoji="0" lang="fr-FR" sz="2700" b="1" i="0" u="none" strike="noStrike" kern="0" cap="none" spc="0" normalizeH="0" baseline="0" noProof="0" dirty="0">
                <a:ln>
                  <a:noFill/>
                </a:ln>
                <a:solidFill>
                  <a:srgbClr val="343433"/>
                </a:solidFill>
                <a:effectLst/>
                <a:uLnTx/>
                <a:uFillTx/>
                <a:latin typeface="Tahoma"/>
                <a:ea typeface="Tahoma"/>
                <a:cs typeface="Tahoma"/>
                <a:sym typeface="Arial"/>
              </a:rPr>
              <a:t> cultural y </a:t>
            </a:r>
            <a:r>
              <a:rPr kumimoji="0" lang="fr-FR" sz="2700" b="1" i="0" u="none" strike="noStrike" kern="0" cap="none" spc="0" normalizeH="0" baseline="0" noProof="0" dirty="0" err="1">
                <a:ln>
                  <a:noFill/>
                </a:ln>
                <a:solidFill>
                  <a:srgbClr val="343433"/>
                </a:solidFill>
                <a:effectLst/>
                <a:uLnTx/>
                <a:uFillTx/>
                <a:latin typeface="Tahoma"/>
                <a:ea typeface="Tahoma"/>
                <a:cs typeface="Tahoma"/>
                <a:sym typeface="Arial"/>
              </a:rPr>
              <a:t>oportunidades</a:t>
            </a:r>
            <a:r>
              <a:rPr kumimoji="0" lang="fr-FR" sz="2700" b="1" i="0" u="none" strike="noStrike" kern="0" cap="none" spc="0" normalizeH="0" baseline="0" noProof="0" dirty="0">
                <a:ln>
                  <a:noFill/>
                </a:ln>
                <a:solidFill>
                  <a:srgbClr val="343433"/>
                </a:solidFill>
                <a:effectLst/>
                <a:uLnTx/>
                <a:uFillTx/>
                <a:latin typeface="Tahoma"/>
                <a:ea typeface="Tahoma"/>
                <a:cs typeface="Tahoma"/>
                <a:sym typeface="Arial"/>
              </a:rPr>
              <a:t> en las </a:t>
            </a:r>
            <a:r>
              <a:rPr kumimoji="0" lang="fr-FR" sz="2700" b="1" i="0" u="none" strike="noStrike" kern="0" cap="none" spc="0" normalizeH="0" baseline="0" noProof="0" dirty="0" err="1">
                <a:ln>
                  <a:noFill/>
                </a:ln>
                <a:solidFill>
                  <a:srgbClr val="343433"/>
                </a:solidFill>
                <a:effectLst/>
                <a:uLnTx/>
                <a:uFillTx/>
                <a:latin typeface="Tahoma"/>
                <a:ea typeface="Tahoma"/>
                <a:cs typeface="Tahoma"/>
                <a:sym typeface="Arial"/>
              </a:rPr>
              <a:t>redes</a:t>
            </a:r>
            <a:r>
              <a:rPr kumimoji="0" lang="fr-FR" sz="2700" b="1" i="0" u="none" strike="noStrike" kern="0" cap="none" spc="0" normalizeH="0" baseline="0" noProof="0" dirty="0">
                <a:ln>
                  <a:noFill/>
                </a:ln>
                <a:solidFill>
                  <a:srgbClr val="343433"/>
                </a:solidFill>
                <a:effectLst/>
                <a:uLnTx/>
                <a:uFillTx/>
                <a:latin typeface="Tahoma"/>
                <a:ea typeface="Tahoma"/>
                <a:cs typeface="Tahoma"/>
                <a:sym typeface="Arial"/>
              </a:rPr>
              <a:t> sociales</a:t>
            </a:r>
          </a:p>
          <a:p>
            <a:pPr rtl="0">
              <a:spcBef>
                <a:spcPts val="0"/>
              </a:spcBef>
              <a:spcAft>
                <a:spcPts val="1000"/>
              </a:spcAft>
            </a:pPr>
            <a:r>
              <a:rPr lang="fr-FR" sz="8800" b="0" i="0" u="none" strike="noStrike" dirty="0">
                <a:solidFill>
                  <a:srgbClr val="000000"/>
                </a:solidFill>
                <a:effectLst/>
                <a:latin typeface="Times New Roman" panose="02020603050405020304" pitchFamily="18" charset="0"/>
              </a:rPr>
              <a:t> </a:t>
            </a:r>
            <a:r>
              <a:rPr lang="en-US" sz="8800" dirty="0"/>
              <a:t/>
            </a:r>
            <a:br>
              <a:rPr lang="en-US" sz="8800" dirty="0"/>
            </a:br>
            <a:endParaRPr sz="7200" b="1" dirty="0">
              <a:solidFill>
                <a:srgbClr val="343433"/>
              </a:solidFill>
              <a:latin typeface="Tahoma"/>
              <a:ea typeface="Tahoma"/>
              <a:cs typeface="Tahoma"/>
              <a:sym typeface="Tahoma"/>
            </a:endParaRPr>
          </a:p>
          <a:p>
            <a:pPr marL="0" marR="0" lvl="0" indent="0" algn="l" rtl="0">
              <a:spcBef>
                <a:spcPts val="0"/>
              </a:spcBef>
              <a:spcAft>
                <a:spcPts val="0"/>
              </a:spcAft>
              <a:buNone/>
            </a:pPr>
            <a:endParaRPr sz="7200" dirty="0">
              <a:solidFill>
                <a:schemeClr val="dk1"/>
              </a:solidFill>
              <a:latin typeface="Calibri"/>
              <a:ea typeface="Calibri"/>
              <a:cs typeface="Calibri"/>
              <a:sym typeface="Calibri"/>
            </a:endParaRPr>
          </a:p>
          <a:p>
            <a:pPr rtl="0">
              <a:spcBef>
                <a:spcPts val="0"/>
              </a:spcBef>
              <a:spcAft>
                <a:spcPts val="1000"/>
              </a:spcAft>
            </a:pPr>
            <a:endParaRPr lang="en-US" sz="1800" b="0" i="0" u="none" strike="noStrike" dirty="0">
              <a:solidFill>
                <a:srgbClr val="000000"/>
              </a:solidFill>
              <a:effectLst/>
              <a:latin typeface="Times New Roman" panose="02020603050405020304" pitchFamily="18" charset="0"/>
            </a:endParaRPr>
          </a:p>
          <a:p>
            <a:pPr rtl="0">
              <a:spcBef>
                <a:spcPts val="0"/>
              </a:spcBef>
              <a:spcAft>
                <a:spcPts val="1000"/>
              </a:spcAft>
            </a:pPr>
            <a:endParaRPr lang="en-US" sz="1800" dirty="0">
              <a:latin typeface="Times New Roman" panose="02020603050405020304" pitchFamily="18" charset="0"/>
            </a:endParaRPr>
          </a:p>
          <a:p>
            <a:pPr algn="just" rtl="0">
              <a:spcBef>
                <a:spcPts val="0"/>
              </a:spcBef>
              <a:spcAft>
                <a:spcPts val="1000"/>
              </a:spcAft>
            </a:pPr>
            <a:r>
              <a:rPr lang="es-ES" sz="2800" b="0" i="0" u="none" strike="noStrike" dirty="0">
                <a:solidFill>
                  <a:srgbClr val="000000"/>
                </a:solidFill>
                <a:effectLst/>
                <a:latin typeface="Calibri" panose="020F0502020204030204" pitchFamily="34" charset="0"/>
                <a:cs typeface="Calibri" panose="020F0502020204030204" pitchFamily="34" charset="0"/>
              </a:rPr>
              <a:t>Una vez entres a la página, encontrarás mucha información: (1) la página web del museo, (2) exposiciones y actividades recientes, (3) galerías de fotos, (4) vídeos, (5) tiendas y mucho más.</a:t>
            </a:r>
            <a:r>
              <a:rPr lang="en-US" sz="2800" dirty="0">
                <a:latin typeface="Calibri" panose="020F0502020204030204" pitchFamily="34" charset="0"/>
                <a:cs typeface="Calibri" panose="020F0502020204030204" pitchFamily="34" charset="0"/>
              </a:rPr>
              <a:t/>
            </a:r>
            <a:br>
              <a:rPr lang="en-US" sz="2800" dirty="0">
                <a:latin typeface="Calibri" panose="020F0502020204030204" pitchFamily="34" charset="0"/>
                <a:cs typeface="Calibri" panose="020F0502020204030204" pitchFamily="34" charset="0"/>
              </a:rPr>
            </a:br>
            <a:endParaRPr sz="2800" b="1" dirty="0">
              <a:solidFill>
                <a:srgbClr val="343433"/>
              </a:solidFill>
              <a:latin typeface="Calibri" panose="020F0502020204030204" pitchFamily="34" charset="0"/>
              <a:ea typeface="Tahoma"/>
              <a:cs typeface="Calibri" panose="020F0502020204030204" pitchFamily="34" charset="0"/>
              <a:sym typeface="Tahoma"/>
            </a:endParaRPr>
          </a:p>
        </p:txBody>
      </p:sp>
      <p:pic>
        <p:nvPicPr>
          <p:cNvPr id="85" name="Google Shape;85;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sp>
        <p:nvSpPr>
          <p:cNvPr id="7" name="CuadroTexto 34">
            <a:extLst>
              <a:ext uri="{FF2B5EF4-FFF2-40B4-BE49-F238E27FC236}">
                <a16:creationId xmlns="" xmlns:a16="http://schemas.microsoft.com/office/drawing/2014/main" id="{44E54EA5-B936-477F-B276-BB60E2C6703D}"/>
              </a:ext>
            </a:extLst>
          </p:cNvPr>
          <p:cNvSpPr txBox="1"/>
          <p:nvPr/>
        </p:nvSpPr>
        <p:spPr>
          <a:xfrm>
            <a:off x="945427" y="9611139"/>
            <a:ext cx="7688210" cy="646331"/>
          </a:xfrm>
          <a:prstGeom prst="rect">
            <a:avLst/>
          </a:prstGeom>
          <a:noFill/>
        </p:spPr>
        <p:txBody>
          <a:bodyPr wrap="square" rtlCol="0">
            <a:spAutoFit/>
          </a:bodyPr>
          <a:lstStyle/>
          <a:p>
            <a:r>
              <a:rPr lang="en-US" sz="12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p>
        </p:txBody>
      </p:sp>
      <p:pic>
        <p:nvPicPr>
          <p:cNvPr id="8" name="Imagen 36">
            <a:extLst>
              <a:ext uri="{FF2B5EF4-FFF2-40B4-BE49-F238E27FC236}">
                <a16:creationId xmlns:a16="http://schemas.microsoft.com/office/drawing/2014/main" xmln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680764"/>
            <a:ext cx="866849" cy="576706"/>
          </a:xfrm>
          <a:prstGeom prst="rect">
            <a:avLst/>
          </a:prstGeom>
        </p:spPr>
      </p:pic>
      <p:pic>
        <p:nvPicPr>
          <p:cNvPr id="9" name="Immagin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762005"/>
            <a:ext cx="1453337" cy="495465"/>
          </a:xfrm>
          <a:prstGeom prst="rect">
            <a:avLst/>
          </a:prstGeom>
          <a:noFill/>
        </p:spPr>
      </p:pic>
      <p:sp>
        <p:nvSpPr>
          <p:cNvPr id="10" name="CasellaDiTesto 9"/>
          <p:cNvSpPr txBox="1"/>
          <p:nvPr/>
        </p:nvSpPr>
        <p:spPr>
          <a:xfrm>
            <a:off x="10117536" y="9611139"/>
            <a:ext cx="8170464" cy="646331"/>
          </a:xfrm>
          <a:prstGeom prst="rect">
            <a:avLst/>
          </a:prstGeom>
          <a:noFill/>
        </p:spPr>
        <p:txBody>
          <a:bodyPr wrap="square" rtlCol="0">
            <a:spAutoFit/>
          </a:bodyPr>
          <a:lstStyle/>
          <a:p>
            <a:r>
              <a:rPr lang="en-US" sz="1200" dirty="0" smtClean="0"/>
              <a:t>Legal </a:t>
            </a:r>
            <a:r>
              <a:rPr lang="en-US" sz="1200" dirty="0"/>
              <a:t>description – Creative Commons licensing: The materials published on the </a:t>
            </a:r>
            <a:r>
              <a:rPr lang="en-US" sz="1200" dirty="0"/>
              <a:t>SOS project </a:t>
            </a:r>
            <a:r>
              <a:rPr lang="en-US" sz="1200" dirty="0"/>
              <a:t>website are classified as Open Educational Resources' (OER) and can be freely (without permission of their creators): downloaded, used, reused, copied, adapted, and shared by users, with information about the source of their origin.</a:t>
            </a:r>
            <a:endParaRPr lang="it-IT" sz="1200" dirty="0"/>
          </a:p>
        </p:txBody>
      </p:sp>
    </p:spTree>
    <p:extLst>
      <p:ext uri="{BB962C8B-B14F-4D97-AF65-F5344CB8AC3E}">
        <p14:creationId xmlns:p14="http://schemas.microsoft.com/office/powerpoint/2010/main" val="346916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845418" y="1059376"/>
            <a:ext cx="15225478" cy="8168247"/>
          </a:xfrm>
          <a:prstGeom prst="rect">
            <a:avLst/>
          </a:prstGeom>
          <a:noFill/>
          <a:ln>
            <a:noFill/>
          </a:ln>
        </p:spPr>
        <p:txBody>
          <a:bodyPr spcFirstLastPara="1" wrap="square" lIns="0" tIns="12050" rIns="0" bIns="0" anchor="t" anchorCtr="0">
            <a:spAutoFit/>
          </a:bodyPr>
          <a:lstStyle/>
          <a:p>
            <a:pPr marL="90170" marR="0" lvl="0" indent="-269875" algn="l" defTabSz="914400" rtl="0" eaLnBrk="1" fontAlgn="auto" latinLnBrk="0" hangingPunct="1">
              <a:lnSpc>
                <a:spcPct val="100000"/>
              </a:lnSpc>
              <a:spcBef>
                <a:spcPts val="0"/>
              </a:spcBef>
              <a:spcAft>
                <a:spcPts val="1000"/>
              </a:spcAft>
              <a:buClr>
                <a:srgbClr val="000000"/>
              </a:buClr>
              <a:buSzTx/>
              <a:buFont typeface="Arial"/>
              <a:buNone/>
              <a:tabLst/>
              <a:defRPr/>
            </a:pPr>
            <a:r>
              <a:rPr kumimoji="0" lang="en-US" sz="6400" b="1" i="0" u="none" strike="noStrike" kern="0" cap="none" spc="0" normalizeH="0" baseline="0" noProof="0" dirty="0">
                <a:ln>
                  <a:noFill/>
                </a:ln>
                <a:solidFill>
                  <a:srgbClr val="343433"/>
                </a:solidFill>
                <a:effectLst/>
                <a:uLnTx/>
                <a:uFillTx/>
                <a:latin typeface="Tahoma"/>
                <a:ea typeface="Tahoma"/>
                <a:cs typeface="Tahoma"/>
                <a:sym typeface="Tahoma"/>
              </a:rPr>
              <a:t>Unidad </a:t>
            </a:r>
            <a:r>
              <a:rPr kumimoji="0" lang="fr-FR" sz="6400" b="1" i="0" u="none" strike="noStrike" kern="0" cap="none" spc="0" normalizeH="0" baseline="0" noProof="0" dirty="0">
                <a:ln>
                  <a:noFill/>
                </a:ln>
                <a:solidFill>
                  <a:srgbClr val="343433"/>
                </a:solidFill>
                <a:effectLst/>
                <a:uLnTx/>
                <a:uFillTx/>
                <a:latin typeface="Tahoma"/>
                <a:ea typeface="Tahoma"/>
                <a:cs typeface="Tahoma"/>
                <a:sym typeface="Tahoma"/>
              </a:rPr>
              <a:t>2.1 :</a:t>
            </a:r>
            <a:r>
              <a:rPr kumimoji="0" lang="fr-FR" sz="2700" b="1" i="0" u="none" strike="noStrike" kern="0" cap="none" spc="0" normalizeH="0" baseline="0" noProof="0" dirty="0" err="1">
                <a:ln>
                  <a:noFill/>
                </a:ln>
                <a:solidFill>
                  <a:srgbClr val="343433"/>
                </a:solidFill>
                <a:effectLst/>
                <a:uLnTx/>
                <a:uFillTx/>
                <a:latin typeface="Tahoma"/>
                <a:ea typeface="Tahoma"/>
                <a:cs typeface="Tahoma"/>
                <a:sym typeface="Arial"/>
              </a:rPr>
              <a:t>Información</a:t>
            </a:r>
            <a:r>
              <a:rPr kumimoji="0" lang="fr-FR" sz="2700" b="1" i="0" u="none" strike="noStrike" kern="0" cap="none" spc="0" normalizeH="0" baseline="0" noProof="0" dirty="0">
                <a:ln>
                  <a:noFill/>
                </a:ln>
                <a:solidFill>
                  <a:srgbClr val="343433"/>
                </a:solidFill>
                <a:effectLst/>
                <a:uLnTx/>
                <a:uFillTx/>
                <a:latin typeface="Tahoma"/>
                <a:ea typeface="Tahoma"/>
                <a:cs typeface="Tahoma"/>
                <a:sym typeface="Arial"/>
              </a:rPr>
              <a:t> cultural y </a:t>
            </a:r>
            <a:r>
              <a:rPr kumimoji="0" lang="fr-FR" sz="2700" b="1" i="0" u="none" strike="noStrike" kern="0" cap="none" spc="0" normalizeH="0" baseline="0" noProof="0" dirty="0" err="1">
                <a:ln>
                  <a:noFill/>
                </a:ln>
                <a:solidFill>
                  <a:srgbClr val="343433"/>
                </a:solidFill>
                <a:effectLst/>
                <a:uLnTx/>
                <a:uFillTx/>
                <a:latin typeface="Tahoma"/>
                <a:ea typeface="Tahoma"/>
                <a:cs typeface="Tahoma"/>
                <a:sym typeface="Arial"/>
              </a:rPr>
              <a:t>oportunidades</a:t>
            </a:r>
            <a:r>
              <a:rPr kumimoji="0" lang="fr-FR" sz="2700" b="1" i="0" u="none" strike="noStrike" kern="0" cap="none" spc="0" normalizeH="0" baseline="0" noProof="0" dirty="0">
                <a:ln>
                  <a:noFill/>
                </a:ln>
                <a:solidFill>
                  <a:srgbClr val="343433"/>
                </a:solidFill>
                <a:effectLst/>
                <a:uLnTx/>
                <a:uFillTx/>
                <a:latin typeface="Tahoma"/>
                <a:ea typeface="Tahoma"/>
                <a:cs typeface="Tahoma"/>
                <a:sym typeface="Arial"/>
              </a:rPr>
              <a:t> en las </a:t>
            </a:r>
            <a:r>
              <a:rPr kumimoji="0" lang="fr-FR" sz="2700" b="1" i="0" u="none" strike="noStrike" kern="0" cap="none" spc="0" normalizeH="0" baseline="0" noProof="0" dirty="0" err="1">
                <a:ln>
                  <a:noFill/>
                </a:ln>
                <a:solidFill>
                  <a:srgbClr val="343433"/>
                </a:solidFill>
                <a:effectLst/>
                <a:uLnTx/>
                <a:uFillTx/>
                <a:latin typeface="Tahoma"/>
                <a:ea typeface="Tahoma"/>
                <a:cs typeface="Tahoma"/>
                <a:sym typeface="Arial"/>
              </a:rPr>
              <a:t>redes</a:t>
            </a:r>
            <a:r>
              <a:rPr kumimoji="0" lang="fr-FR" sz="2700" b="1" i="0" u="none" strike="noStrike" kern="0" cap="none" spc="0" normalizeH="0" baseline="0" noProof="0" dirty="0">
                <a:ln>
                  <a:noFill/>
                </a:ln>
                <a:solidFill>
                  <a:srgbClr val="343433"/>
                </a:solidFill>
                <a:effectLst/>
                <a:uLnTx/>
                <a:uFillTx/>
                <a:latin typeface="Tahoma"/>
                <a:ea typeface="Tahoma"/>
                <a:cs typeface="Tahoma"/>
                <a:sym typeface="Arial"/>
              </a:rPr>
              <a:t> sociales</a:t>
            </a:r>
          </a:p>
          <a:p>
            <a:pPr rtl="0">
              <a:spcBef>
                <a:spcPts val="0"/>
              </a:spcBef>
              <a:spcAft>
                <a:spcPts val="1000"/>
              </a:spcAft>
            </a:pPr>
            <a:endParaRPr lang="en-US" sz="2400" b="0" i="0" u="none" strike="noStrike" dirty="0">
              <a:solidFill>
                <a:srgbClr val="000000"/>
              </a:solidFill>
              <a:effectLst/>
              <a:latin typeface="+mj-lt"/>
            </a:endParaRPr>
          </a:p>
          <a:p>
            <a:pPr rtl="0">
              <a:spcBef>
                <a:spcPts val="0"/>
              </a:spcBef>
              <a:spcAft>
                <a:spcPts val="1000"/>
              </a:spcAft>
            </a:pPr>
            <a:endParaRPr lang="en-US" sz="2400" b="0" i="0" u="none" strike="noStrike" dirty="0">
              <a:solidFill>
                <a:srgbClr val="000000"/>
              </a:solidFill>
              <a:effectLst/>
              <a:latin typeface="+mj-lt"/>
            </a:endParaRPr>
          </a:p>
          <a:p>
            <a:pPr rtl="0">
              <a:spcBef>
                <a:spcPts val="0"/>
              </a:spcBef>
              <a:spcAft>
                <a:spcPts val="1000"/>
              </a:spcAft>
            </a:pPr>
            <a:endParaRPr lang="en-US" sz="2400" dirty="0">
              <a:latin typeface="+mj-lt"/>
            </a:endParaRPr>
          </a:p>
          <a:p>
            <a:pPr rtl="0">
              <a:spcBef>
                <a:spcPts val="0"/>
              </a:spcBef>
              <a:spcAft>
                <a:spcPts val="1000"/>
              </a:spcAft>
            </a:pPr>
            <a:endParaRPr lang="en-US" sz="2400" b="0" i="0" u="none" strike="noStrike" dirty="0">
              <a:solidFill>
                <a:srgbClr val="000000"/>
              </a:solidFill>
              <a:effectLst/>
              <a:latin typeface="+mj-lt"/>
            </a:endParaRPr>
          </a:p>
          <a:p>
            <a:pPr rtl="0">
              <a:spcBef>
                <a:spcPts val="0"/>
              </a:spcBef>
              <a:spcAft>
                <a:spcPts val="1000"/>
              </a:spcAft>
            </a:pPr>
            <a:r>
              <a:rPr lang="en-US" sz="8800" dirty="0"/>
              <a:t/>
            </a:r>
            <a:br>
              <a:rPr lang="en-US" sz="8800" dirty="0"/>
            </a:br>
            <a:endParaRPr sz="7200" b="1" dirty="0">
              <a:solidFill>
                <a:srgbClr val="343433"/>
              </a:solidFill>
              <a:latin typeface="Tahoma"/>
              <a:ea typeface="Tahoma"/>
              <a:cs typeface="Tahoma"/>
              <a:sym typeface="Tahoma"/>
            </a:endParaRPr>
          </a:p>
          <a:p>
            <a:r>
              <a:rPr lang="en-US" sz="8800" dirty="0"/>
              <a:t/>
            </a:r>
            <a:br>
              <a:rPr lang="en-US" sz="8800" dirty="0"/>
            </a:br>
            <a:endParaRPr sz="7200" b="1" dirty="0">
              <a:solidFill>
                <a:srgbClr val="343433"/>
              </a:solidFill>
              <a:latin typeface="Tahoma"/>
              <a:ea typeface="Tahoma"/>
              <a:cs typeface="Tahoma"/>
              <a:sym typeface="Tahoma"/>
            </a:endParaRPr>
          </a:p>
        </p:txBody>
      </p:sp>
      <p:pic>
        <p:nvPicPr>
          <p:cNvPr id="85" name="Google Shape;8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3" name="Image 2">
            <a:extLst>
              <a:ext uri="{FF2B5EF4-FFF2-40B4-BE49-F238E27FC236}">
                <a16:creationId xmlns:a16="http://schemas.microsoft.com/office/drawing/2014/main" xmlns="" id="{D69A7092-457A-44B4-9BCE-312B7FD170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81243" y="2122098"/>
            <a:ext cx="6789104" cy="7063135"/>
          </a:xfrm>
          <a:prstGeom prst="rect">
            <a:avLst/>
          </a:prstGeom>
        </p:spPr>
      </p:pic>
      <p:sp>
        <p:nvSpPr>
          <p:cNvPr id="6" name="CuadroTexto 5">
            <a:extLst>
              <a:ext uri="{FF2B5EF4-FFF2-40B4-BE49-F238E27FC236}">
                <a16:creationId xmlns:a16="http://schemas.microsoft.com/office/drawing/2014/main" xmlns="" id="{247D8882-BBCD-4C5E-BB17-94F32E01DBEF}"/>
              </a:ext>
            </a:extLst>
          </p:cNvPr>
          <p:cNvSpPr txBox="1"/>
          <p:nvPr/>
        </p:nvSpPr>
        <p:spPr>
          <a:xfrm>
            <a:off x="845418" y="4260073"/>
            <a:ext cx="4724110" cy="2246769"/>
          </a:xfrm>
          <a:prstGeom prst="rect">
            <a:avLst/>
          </a:prstGeom>
          <a:noFill/>
        </p:spPr>
        <p:txBody>
          <a:bodyPr wrap="square" rtlCol="0">
            <a:spAutoFit/>
          </a:bodyPr>
          <a:lstStyle/>
          <a:p>
            <a:pPr algn="just"/>
            <a:r>
              <a:rPr lang="es-ES" sz="2800" b="0" i="0" u="none" strike="noStrike" dirty="0">
                <a:solidFill>
                  <a:srgbClr val="000000"/>
                </a:solidFill>
                <a:effectLst/>
                <a:latin typeface="Calibri" panose="020F0502020204030204" pitchFamily="34" charset="0"/>
                <a:cs typeface="Calibri" panose="020F0502020204030204" pitchFamily="34" charset="0"/>
              </a:rPr>
              <a:t>Al hacerlo, descubrimos que hay una exposición actual llamada “Islam Art” que se lleva a cabo del 21/11/2021 al 27/03/2022.</a:t>
            </a:r>
            <a:endParaRPr lang="es-ES" sz="2800" dirty="0">
              <a:latin typeface="Calibri" panose="020F0502020204030204" pitchFamily="34" charset="0"/>
              <a:cs typeface="Calibri" panose="020F0502020204030204" pitchFamily="34" charset="0"/>
            </a:endParaRPr>
          </a:p>
        </p:txBody>
      </p:sp>
      <p:sp>
        <p:nvSpPr>
          <p:cNvPr id="8" name="CuadroTexto 34">
            <a:extLst>
              <a:ext uri="{FF2B5EF4-FFF2-40B4-BE49-F238E27FC236}">
                <a16:creationId xmlns="" xmlns:a16="http://schemas.microsoft.com/office/drawing/2014/main" id="{44E54EA5-B936-477F-B276-BB60E2C6703D}"/>
              </a:ext>
            </a:extLst>
          </p:cNvPr>
          <p:cNvSpPr txBox="1"/>
          <p:nvPr/>
        </p:nvSpPr>
        <p:spPr>
          <a:xfrm>
            <a:off x="945427" y="9611139"/>
            <a:ext cx="7688210" cy="646331"/>
          </a:xfrm>
          <a:prstGeom prst="rect">
            <a:avLst/>
          </a:prstGeom>
          <a:noFill/>
        </p:spPr>
        <p:txBody>
          <a:bodyPr wrap="square" rtlCol="0">
            <a:spAutoFit/>
          </a:bodyPr>
          <a:lstStyle/>
          <a:p>
            <a:r>
              <a:rPr lang="en-US" sz="12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p>
        </p:txBody>
      </p:sp>
      <p:pic>
        <p:nvPicPr>
          <p:cNvPr id="9" name="Imagen 36">
            <a:extLst>
              <a:ext uri="{FF2B5EF4-FFF2-40B4-BE49-F238E27FC236}">
                <a16:creationId xmlns:a16="http://schemas.microsoft.com/office/drawing/2014/main" xmln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680764"/>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762005"/>
            <a:ext cx="1453337" cy="495465"/>
          </a:xfrm>
          <a:prstGeom prst="rect">
            <a:avLst/>
          </a:prstGeom>
          <a:noFill/>
        </p:spPr>
      </p:pic>
      <p:sp>
        <p:nvSpPr>
          <p:cNvPr id="11" name="CasellaDiTesto 10"/>
          <p:cNvSpPr txBox="1"/>
          <p:nvPr/>
        </p:nvSpPr>
        <p:spPr>
          <a:xfrm>
            <a:off x="10117536" y="9611139"/>
            <a:ext cx="8170464" cy="646331"/>
          </a:xfrm>
          <a:prstGeom prst="rect">
            <a:avLst/>
          </a:prstGeom>
          <a:noFill/>
        </p:spPr>
        <p:txBody>
          <a:bodyPr wrap="square" rtlCol="0">
            <a:spAutoFit/>
          </a:bodyPr>
          <a:lstStyle/>
          <a:p>
            <a:r>
              <a:rPr lang="en-US" sz="1200" dirty="0" smtClean="0"/>
              <a:t>Legal </a:t>
            </a:r>
            <a:r>
              <a:rPr lang="en-US" sz="1200" dirty="0"/>
              <a:t>description – Creative Commons licensing: The materials published on the </a:t>
            </a:r>
            <a:r>
              <a:rPr lang="en-US" sz="1200" dirty="0"/>
              <a:t>SOS project </a:t>
            </a:r>
            <a:r>
              <a:rPr lang="en-US" sz="1200" dirty="0"/>
              <a:t>website are classified as Open Educational Resources' (OER) and can be freely (without permission of their creators): downloaded, used, reused, copied, adapted, and shared by users, with information about the source of their origin.</a:t>
            </a:r>
            <a:endParaRPr lang="it-IT" sz="1200" dirty="0"/>
          </a:p>
        </p:txBody>
      </p:sp>
    </p:spTree>
    <p:extLst>
      <p:ext uri="{BB962C8B-B14F-4D97-AF65-F5344CB8AC3E}">
        <p14:creationId xmlns:p14="http://schemas.microsoft.com/office/powerpoint/2010/main" val="4273668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4" name="Image 3">
            <a:extLst>
              <a:ext uri="{FF2B5EF4-FFF2-40B4-BE49-F238E27FC236}">
                <a16:creationId xmlns:a16="http://schemas.microsoft.com/office/drawing/2014/main" xmlns="" id="{B39540A0-62BD-4F63-B893-7391EB762F55}"/>
              </a:ext>
            </a:extLst>
          </p:cNvPr>
          <p:cNvPicPr>
            <a:picLocks noChangeAspect="1"/>
          </p:cNvPicPr>
          <p:nvPr/>
        </p:nvPicPr>
        <p:blipFill>
          <a:blip r:embed="rId3"/>
          <a:stretch>
            <a:fillRect/>
          </a:stretch>
        </p:blipFill>
        <p:spPr>
          <a:xfrm>
            <a:off x="12159089" y="3236724"/>
            <a:ext cx="4563112" cy="5055017"/>
          </a:xfrm>
          <a:prstGeom prst="rect">
            <a:avLst/>
          </a:prstGeom>
        </p:spPr>
      </p:pic>
      <p:pic>
        <p:nvPicPr>
          <p:cNvPr id="6" name="Image 5">
            <a:extLst>
              <a:ext uri="{FF2B5EF4-FFF2-40B4-BE49-F238E27FC236}">
                <a16:creationId xmlns:a16="http://schemas.microsoft.com/office/drawing/2014/main" xmlns="" id="{E92B4C97-3468-4B74-AA15-8AC7164769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05704" y="3268082"/>
            <a:ext cx="3137868" cy="5055017"/>
          </a:xfrm>
          <a:prstGeom prst="rect">
            <a:avLst/>
          </a:prstGeom>
        </p:spPr>
      </p:pic>
      <p:sp>
        <p:nvSpPr>
          <p:cNvPr id="2" name="Rectangle 1">
            <a:extLst>
              <a:ext uri="{FF2B5EF4-FFF2-40B4-BE49-F238E27FC236}">
                <a16:creationId xmlns:a16="http://schemas.microsoft.com/office/drawing/2014/main" xmlns="" id="{5607BC25-F99B-4BC8-B2A4-9232E0C5633E}"/>
              </a:ext>
            </a:extLst>
          </p:cNvPr>
          <p:cNvSpPr/>
          <p:nvPr/>
        </p:nvSpPr>
        <p:spPr>
          <a:xfrm>
            <a:off x="779028" y="3236724"/>
            <a:ext cx="8011159" cy="43867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rtl="0">
              <a:spcBef>
                <a:spcPts val="0"/>
              </a:spcBef>
              <a:spcAft>
                <a:spcPts val="1000"/>
              </a:spcAft>
            </a:pPr>
            <a:endParaRPr lang="en-US" sz="2400" b="1" i="0" u="none" strike="noStrike" dirty="0">
              <a:solidFill>
                <a:srgbClr val="000000"/>
              </a:solidFill>
              <a:effectLst/>
              <a:latin typeface="+mj-lt"/>
            </a:endParaRPr>
          </a:p>
          <a:p>
            <a:pPr rtl="0">
              <a:spcBef>
                <a:spcPts val="0"/>
              </a:spcBef>
              <a:spcAft>
                <a:spcPts val="1000"/>
              </a:spcAft>
            </a:pPr>
            <a:endParaRPr lang="en-US" sz="2400" dirty="0">
              <a:solidFill>
                <a:srgbClr val="000000"/>
              </a:solidFill>
              <a:latin typeface="+mj-lt"/>
            </a:endParaRPr>
          </a:p>
          <a:p>
            <a:pPr algn="just" rtl="0">
              <a:spcBef>
                <a:spcPts val="0"/>
              </a:spcBef>
              <a:spcAft>
                <a:spcPts val="1000"/>
              </a:spcAft>
            </a:pPr>
            <a:r>
              <a:rPr lang="es-ES" sz="2800" b="1" dirty="0">
                <a:effectLst/>
                <a:latin typeface="Calibri" panose="020F0502020204030204" pitchFamily="34" charset="0"/>
                <a:cs typeface="Calibri" panose="020F0502020204030204" pitchFamily="34" charset="0"/>
              </a:rPr>
              <a:t>Ejemplo</a:t>
            </a:r>
            <a:r>
              <a:rPr lang="es-ES" sz="2800" b="0" dirty="0">
                <a:effectLst/>
                <a:latin typeface="Calibri" panose="020F0502020204030204" pitchFamily="34" charset="0"/>
                <a:cs typeface="Calibri" panose="020F0502020204030204" pitchFamily="34" charset="0"/>
              </a:rPr>
              <a:t>: te gustaría encontrar información sobre la cocina.</a:t>
            </a:r>
          </a:p>
          <a:p>
            <a:pPr algn="just" rtl="0">
              <a:spcBef>
                <a:spcPts val="0"/>
              </a:spcBef>
              <a:spcAft>
                <a:spcPts val="1000"/>
              </a:spcAft>
            </a:pPr>
            <a:r>
              <a:rPr lang="es-ES" sz="2800" b="0" dirty="0">
                <a:effectLst/>
                <a:latin typeface="Calibri" panose="020F0502020204030204" pitchFamily="34" charset="0"/>
                <a:cs typeface="Calibri" panose="020F0502020204030204" pitchFamily="34" charset="0"/>
              </a:rPr>
              <a:t>Como se explicó anteriormente, escribe "cocinar" en el botón de búsqueda y clica en “entrar". En el lado izquierdo, tienes opciones de desplazamiento hacia abajo, como publicaciones, personas, fotos, grupos, páginas, etc. Puedes seguir cualquiera de ellos y encontrar la información que necesitas, o puedes unirte a los grupos y descubrir más sobre el tema.</a:t>
            </a:r>
          </a:p>
          <a:p>
            <a:pPr algn="just" rtl="0">
              <a:spcBef>
                <a:spcPts val="0"/>
              </a:spcBef>
              <a:spcAft>
                <a:spcPts val="1000"/>
              </a:spcAft>
            </a:pPr>
            <a:r>
              <a:rPr lang="es-ES" sz="2800" b="0" dirty="0">
                <a:effectLst/>
                <a:latin typeface="Calibri" panose="020F0502020204030204" pitchFamily="34" charset="0"/>
                <a:cs typeface="Calibri" panose="020F0502020204030204" pitchFamily="34" charset="0"/>
              </a:rPr>
              <a:t>Asimismo, puedes encontrar fácilmente eventos culturales actuales y planificados en Facebook </a:t>
            </a:r>
            <a:r>
              <a:rPr lang="es-ES" sz="2800" b="1" dirty="0">
                <a:effectLst/>
                <a:latin typeface="Calibri" panose="020F0502020204030204" pitchFamily="34" charset="0"/>
                <a:cs typeface="Calibri" panose="020F0502020204030204" pitchFamily="34" charset="0"/>
              </a:rPr>
              <a:t>haciendo clic en "eventos" </a:t>
            </a:r>
            <a:r>
              <a:rPr lang="es-ES" sz="2800" b="0" dirty="0">
                <a:effectLst/>
                <a:latin typeface="Calibri" panose="020F0502020204030204" pitchFamily="34" charset="0"/>
                <a:cs typeface="Calibri" panose="020F0502020204030204" pitchFamily="34" charset="0"/>
              </a:rPr>
              <a:t>en el menú desplegable.</a:t>
            </a:r>
            <a:endParaRPr lang="en-US" sz="2800" b="0" dirty="0">
              <a:effectLst/>
              <a:latin typeface="Calibri" panose="020F0502020204030204" pitchFamily="34" charset="0"/>
              <a:cs typeface="Calibri" panose="020F0502020204030204" pitchFamily="34" charset="0"/>
            </a:endParaRPr>
          </a:p>
        </p:txBody>
      </p:sp>
      <p:sp>
        <p:nvSpPr>
          <p:cNvPr id="84" name="Google Shape;84;p3"/>
          <p:cNvSpPr txBox="1"/>
          <p:nvPr/>
        </p:nvSpPr>
        <p:spPr>
          <a:xfrm>
            <a:off x="909294" y="800099"/>
            <a:ext cx="16267481" cy="2371788"/>
          </a:xfrm>
          <a:prstGeom prst="rect">
            <a:avLst/>
          </a:prstGeom>
          <a:noFill/>
          <a:ln>
            <a:noFill/>
          </a:ln>
        </p:spPr>
        <p:txBody>
          <a:bodyPr spcFirstLastPara="1" wrap="square" lIns="0" tIns="12050" rIns="0" bIns="0" anchor="t" anchorCtr="0">
            <a:spAutoFit/>
          </a:bodyPr>
          <a:lstStyle/>
          <a:p>
            <a:pPr marL="90170" marR="0" lvl="0" indent="-269875" algn="l" defTabSz="914400" rtl="0" eaLnBrk="1" fontAlgn="auto" latinLnBrk="0" hangingPunct="1">
              <a:lnSpc>
                <a:spcPct val="100000"/>
              </a:lnSpc>
              <a:spcBef>
                <a:spcPts val="0"/>
              </a:spcBef>
              <a:spcAft>
                <a:spcPts val="1000"/>
              </a:spcAft>
              <a:buClr>
                <a:srgbClr val="000000"/>
              </a:buClr>
              <a:buSzTx/>
              <a:buFont typeface="Arial"/>
              <a:buNone/>
              <a:tabLst/>
              <a:defRPr/>
            </a:pPr>
            <a:r>
              <a:rPr kumimoji="0" lang="en-US" sz="6400" b="1" i="0" u="none" strike="noStrike" kern="0" cap="none" spc="0" normalizeH="0" baseline="0" noProof="0" dirty="0">
                <a:ln>
                  <a:noFill/>
                </a:ln>
                <a:solidFill>
                  <a:srgbClr val="343433"/>
                </a:solidFill>
                <a:effectLst/>
                <a:uLnTx/>
                <a:uFillTx/>
                <a:latin typeface="Tahoma"/>
                <a:ea typeface="Tahoma"/>
                <a:cs typeface="Tahoma"/>
                <a:sym typeface="Tahoma"/>
              </a:rPr>
              <a:t>Unidad </a:t>
            </a:r>
            <a:r>
              <a:rPr kumimoji="0" lang="fr-FR" sz="6400" b="1" i="0" u="none" strike="noStrike" kern="0" cap="none" spc="0" normalizeH="0" baseline="0" noProof="0" dirty="0">
                <a:ln>
                  <a:noFill/>
                </a:ln>
                <a:solidFill>
                  <a:srgbClr val="343433"/>
                </a:solidFill>
                <a:effectLst/>
                <a:uLnTx/>
                <a:uFillTx/>
                <a:latin typeface="Tahoma"/>
                <a:ea typeface="Tahoma"/>
                <a:cs typeface="Tahoma"/>
                <a:sym typeface="Tahoma"/>
              </a:rPr>
              <a:t>2.1 :</a:t>
            </a:r>
            <a:r>
              <a:rPr kumimoji="0" lang="fr-FR" sz="2700" b="1" i="0" u="none" strike="noStrike" kern="0" cap="none" spc="0" normalizeH="0" baseline="0" noProof="0" dirty="0" err="1">
                <a:ln>
                  <a:noFill/>
                </a:ln>
                <a:solidFill>
                  <a:srgbClr val="343433"/>
                </a:solidFill>
                <a:effectLst/>
                <a:uLnTx/>
                <a:uFillTx/>
                <a:latin typeface="Tahoma"/>
                <a:ea typeface="Tahoma"/>
                <a:cs typeface="Tahoma"/>
                <a:sym typeface="Arial"/>
              </a:rPr>
              <a:t>Información</a:t>
            </a:r>
            <a:r>
              <a:rPr kumimoji="0" lang="fr-FR" sz="2700" b="1" i="0" u="none" strike="noStrike" kern="0" cap="none" spc="0" normalizeH="0" baseline="0" noProof="0" dirty="0">
                <a:ln>
                  <a:noFill/>
                </a:ln>
                <a:solidFill>
                  <a:srgbClr val="343433"/>
                </a:solidFill>
                <a:effectLst/>
                <a:uLnTx/>
                <a:uFillTx/>
                <a:latin typeface="Tahoma"/>
                <a:ea typeface="Tahoma"/>
                <a:cs typeface="Tahoma"/>
                <a:sym typeface="Arial"/>
              </a:rPr>
              <a:t> cultural y </a:t>
            </a:r>
            <a:r>
              <a:rPr kumimoji="0" lang="fr-FR" sz="2700" b="1" i="0" u="none" strike="noStrike" kern="0" cap="none" spc="0" normalizeH="0" baseline="0" noProof="0" dirty="0" err="1">
                <a:ln>
                  <a:noFill/>
                </a:ln>
                <a:solidFill>
                  <a:srgbClr val="343433"/>
                </a:solidFill>
                <a:effectLst/>
                <a:uLnTx/>
                <a:uFillTx/>
                <a:latin typeface="Tahoma"/>
                <a:ea typeface="Tahoma"/>
                <a:cs typeface="Tahoma"/>
                <a:sym typeface="Arial"/>
              </a:rPr>
              <a:t>oportunidades</a:t>
            </a:r>
            <a:r>
              <a:rPr kumimoji="0" lang="fr-FR" sz="2700" b="1" i="0" u="none" strike="noStrike" kern="0" cap="none" spc="0" normalizeH="0" baseline="0" noProof="0" dirty="0">
                <a:ln>
                  <a:noFill/>
                </a:ln>
                <a:solidFill>
                  <a:srgbClr val="343433"/>
                </a:solidFill>
                <a:effectLst/>
                <a:uLnTx/>
                <a:uFillTx/>
                <a:latin typeface="Tahoma"/>
                <a:ea typeface="Tahoma"/>
                <a:cs typeface="Tahoma"/>
                <a:sym typeface="Arial"/>
              </a:rPr>
              <a:t> en las </a:t>
            </a:r>
            <a:r>
              <a:rPr kumimoji="0" lang="fr-FR" sz="2700" b="1" i="0" u="none" strike="noStrike" kern="0" cap="none" spc="0" normalizeH="0" baseline="0" noProof="0" dirty="0" err="1">
                <a:ln>
                  <a:noFill/>
                </a:ln>
                <a:solidFill>
                  <a:srgbClr val="343433"/>
                </a:solidFill>
                <a:effectLst/>
                <a:uLnTx/>
                <a:uFillTx/>
                <a:latin typeface="Tahoma"/>
                <a:ea typeface="Tahoma"/>
                <a:cs typeface="Tahoma"/>
                <a:sym typeface="Arial"/>
              </a:rPr>
              <a:t>redes</a:t>
            </a:r>
            <a:r>
              <a:rPr kumimoji="0" lang="fr-FR" sz="2700" b="1" i="0" u="none" strike="noStrike" kern="0" cap="none" spc="0" normalizeH="0" baseline="0" noProof="0" dirty="0">
                <a:ln>
                  <a:noFill/>
                </a:ln>
                <a:solidFill>
                  <a:srgbClr val="343433"/>
                </a:solidFill>
                <a:effectLst/>
                <a:uLnTx/>
                <a:uFillTx/>
                <a:latin typeface="Tahoma"/>
                <a:ea typeface="Tahoma"/>
                <a:cs typeface="Tahoma"/>
                <a:sym typeface="Arial"/>
              </a:rPr>
              <a:t> sociales</a:t>
            </a:r>
          </a:p>
          <a:p>
            <a:pPr rtl="0">
              <a:spcBef>
                <a:spcPts val="0"/>
              </a:spcBef>
              <a:spcAft>
                <a:spcPts val="1000"/>
              </a:spcAft>
            </a:pPr>
            <a:endParaRPr lang="en-US" b="0" i="0" u="none" strike="noStrike" dirty="0">
              <a:solidFill>
                <a:srgbClr val="000000"/>
              </a:solidFill>
              <a:effectLst/>
              <a:latin typeface="+mj-lt"/>
            </a:endParaRPr>
          </a:p>
          <a:p>
            <a:pPr rtl="0">
              <a:spcBef>
                <a:spcPts val="0"/>
              </a:spcBef>
              <a:spcAft>
                <a:spcPts val="1000"/>
              </a:spcAft>
            </a:pPr>
            <a:endParaRPr lang="en-US" b="0" i="0" u="none" strike="noStrike" dirty="0">
              <a:solidFill>
                <a:srgbClr val="000000"/>
              </a:solidFill>
              <a:effectLst/>
              <a:latin typeface="+mj-lt"/>
            </a:endParaRPr>
          </a:p>
          <a:p>
            <a:pPr rtl="0">
              <a:spcBef>
                <a:spcPts val="0"/>
              </a:spcBef>
              <a:spcAft>
                <a:spcPts val="1000"/>
              </a:spcAft>
            </a:pPr>
            <a:r>
              <a:rPr lang="es-ES" sz="2800" b="0" dirty="0">
                <a:effectLst/>
                <a:latin typeface="Calibri" panose="020F0502020204030204" pitchFamily="34" charset="0"/>
                <a:cs typeface="Calibri" panose="020F0502020204030204" pitchFamily="34" charset="0"/>
              </a:rPr>
              <a:t>Si te interesa un tema específico, y necesitas encontrar alguna información, utiliza el mismo botón de “buscar”.</a:t>
            </a:r>
          </a:p>
        </p:txBody>
      </p:sp>
      <p:pic>
        <p:nvPicPr>
          <p:cNvPr id="85" name="Google Shape;85;p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sp>
        <p:nvSpPr>
          <p:cNvPr id="9" name="CuadroTexto 34">
            <a:extLst>
              <a:ext uri="{FF2B5EF4-FFF2-40B4-BE49-F238E27FC236}">
                <a16:creationId xmlns="" xmlns:a16="http://schemas.microsoft.com/office/drawing/2014/main" id="{44E54EA5-B936-477F-B276-BB60E2C6703D}"/>
              </a:ext>
            </a:extLst>
          </p:cNvPr>
          <p:cNvSpPr txBox="1"/>
          <p:nvPr/>
        </p:nvSpPr>
        <p:spPr>
          <a:xfrm>
            <a:off x="945427" y="9611139"/>
            <a:ext cx="7688210" cy="646331"/>
          </a:xfrm>
          <a:prstGeom prst="rect">
            <a:avLst/>
          </a:prstGeom>
          <a:noFill/>
        </p:spPr>
        <p:txBody>
          <a:bodyPr wrap="square" rtlCol="0">
            <a:spAutoFit/>
          </a:bodyPr>
          <a:lstStyle/>
          <a:p>
            <a:r>
              <a:rPr lang="en-US" sz="12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p>
        </p:txBody>
      </p:sp>
      <p:pic>
        <p:nvPicPr>
          <p:cNvPr id="10" name="Imagen 36">
            <a:extLst>
              <a:ext uri="{FF2B5EF4-FFF2-40B4-BE49-F238E27FC236}">
                <a16:creationId xmlns:a16="http://schemas.microsoft.com/office/drawing/2014/main" xmlns="" id="{796883D8-3971-4A12-BAF9-1968501B41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056" y="9680764"/>
            <a:ext cx="866849" cy="576706"/>
          </a:xfrm>
          <a:prstGeom prst="rect">
            <a:avLst/>
          </a:prstGeom>
        </p:spPr>
      </p:pic>
      <p:pic>
        <p:nvPicPr>
          <p:cNvPr id="11" name="Immagine 10"/>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3636" y="9762005"/>
            <a:ext cx="1453337" cy="495465"/>
          </a:xfrm>
          <a:prstGeom prst="rect">
            <a:avLst/>
          </a:prstGeom>
          <a:noFill/>
        </p:spPr>
      </p:pic>
      <p:sp>
        <p:nvSpPr>
          <p:cNvPr id="12" name="CasellaDiTesto 11"/>
          <p:cNvSpPr txBox="1"/>
          <p:nvPr/>
        </p:nvSpPr>
        <p:spPr>
          <a:xfrm>
            <a:off x="10117536" y="9611139"/>
            <a:ext cx="8170464" cy="646331"/>
          </a:xfrm>
          <a:prstGeom prst="rect">
            <a:avLst/>
          </a:prstGeom>
          <a:noFill/>
        </p:spPr>
        <p:txBody>
          <a:bodyPr wrap="square" rtlCol="0">
            <a:spAutoFit/>
          </a:bodyPr>
          <a:lstStyle/>
          <a:p>
            <a:r>
              <a:rPr lang="en-US" sz="1200" dirty="0" smtClean="0"/>
              <a:t>Legal </a:t>
            </a:r>
            <a:r>
              <a:rPr lang="en-US" sz="1200" dirty="0"/>
              <a:t>description – Creative Commons licensing: The materials published on the </a:t>
            </a:r>
            <a:r>
              <a:rPr lang="en-US" sz="1200" dirty="0"/>
              <a:t>SOS project </a:t>
            </a:r>
            <a:r>
              <a:rPr lang="en-US" sz="1200" dirty="0"/>
              <a:t>website are classified as Open Educational Resources' (OER) and can be freely (without permission of their creators): downloaded, used, reused, copied, adapted, and shared by users, with information about the source of their origin.</a:t>
            </a:r>
            <a:endParaRPr lang="it-IT" sz="1200" dirty="0"/>
          </a:p>
        </p:txBody>
      </p:sp>
    </p:spTree>
    <p:extLst>
      <p:ext uri="{BB962C8B-B14F-4D97-AF65-F5344CB8AC3E}">
        <p14:creationId xmlns:p14="http://schemas.microsoft.com/office/powerpoint/2010/main" val="562930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3" name="Image 2">
            <a:extLst>
              <a:ext uri="{FF2B5EF4-FFF2-40B4-BE49-F238E27FC236}">
                <a16:creationId xmlns:a16="http://schemas.microsoft.com/office/drawing/2014/main" xmlns="" id="{30213514-C10F-47F6-8016-BAF751223F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70490" y="2040771"/>
            <a:ext cx="4482449" cy="7085975"/>
          </a:xfrm>
          <a:prstGeom prst="rect">
            <a:avLst/>
          </a:prstGeom>
        </p:spPr>
      </p:pic>
      <p:sp>
        <p:nvSpPr>
          <p:cNvPr id="84" name="Google Shape;84;p3"/>
          <p:cNvSpPr txBox="1"/>
          <p:nvPr/>
        </p:nvSpPr>
        <p:spPr>
          <a:xfrm>
            <a:off x="904875" y="800099"/>
            <a:ext cx="15148063" cy="10286775"/>
          </a:xfrm>
          <a:prstGeom prst="rect">
            <a:avLst/>
          </a:prstGeom>
          <a:noFill/>
          <a:ln>
            <a:noFill/>
          </a:ln>
        </p:spPr>
        <p:txBody>
          <a:bodyPr spcFirstLastPara="1" wrap="square" lIns="0" tIns="12050" rIns="0" bIns="0" anchor="t" anchorCtr="0">
            <a:spAutoFit/>
          </a:bodyPr>
          <a:lstStyle/>
          <a:p>
            <a:pPr marL="90170" marR="0" lvl="0" indent="-269875" algn="l" defTabSz="914400" rtl="0" eaLnBrk="1" fontAlgn="auto" latinLnBrk="0" hangingPunct="1">
              <a:lnSpc>
                <a:spcPct val="100000"/>
              </a:lnSpc>
              <a:spcBef>
                <a:spcPts val="0"/>
              </a:spcBef>
              <a:spcAft>
                <a:spcPts val="1000"/>
              </a:spcAft>
              <a:buClr>
                <a:srgbClr val="000000"/>
              </a:buClr>
              <a:buSzTx/>
              <a:buFont typeface="Arial"/>
              <a:buNone/>
              <a:tabLst/>
              <a:defRPr/>
            </a:pPr>
            <a:r>
              <a:rPr kumimoji="0" lang="en-US" sz="6400" b="1" i="0" u="none" strike="noStrike" kern="0" cap="none" spc="0" normalizeH="0" baseline="0" noProof="0" dirty="0">
                <a:ln>
                  <a:noFill/>
                </a:ln>
                <a:solidFill>
                  <a:srgbClr val="343433"/>
                </a:solidFill>
                <a:effectLst/>
                <a:uLnTx/>
                <a:uFillTx/>
                <a:latin typeface="Tahoma"/>
                <a:ea typeface="Tahoma"/>
                <a:cs typeface="Tahoma"/>
                <a:sym typeface="Tahoma"/>
              </a:rPr>
              <a:t>Unidad </a:t>
            </a:r>
            <a:r>
              <a:rPr kumimoji="0" lang="fr-FR" sz="6400" b="1" i="0" u="none" strike="noStrike" kern="0" cap="none" spc="0" normalizeH="0" baseline="0" noProof="0" dirty="0">
                <a:ln>
                  <a:noFill/>
                </a:ln>
                <a:solidFill>
                  <a:srgbClr val="343433"/>
                </a:solidFill>
                <a:effectLst/>
                <a:uLnTx/>
                <a:uFillTx/>
                <a:latin typeface="Tahoma"/>
                <a:ea typeface="Tahoma"/>
                <a:cs typeface="Tahoma"/>
                <a:sym typeface="Tahoma"/>
              </a:rPr>
              <a:t>2.1 :</a:t>
            </a:r>
            <a:r>
              <a:rPr kumimoji="0" lang="fr-FR" sz="2700" b="1" i="0" u="none" strike="noStrike" kern="0" cap="none" spc="0" normalizeH="0" baseline="0" noProof="0" dirty="0" err="1">
                <a:ln>
                  <a:noFill/>
                </a:ln>
                <a:solidFill>
                  <a:srgbClr val="343433"/>
                </a:solidFill>
                <a:effectLst/>
                <a:uLnTx/>
                <a:uFillTx/>
                <a:latin typeface="Tahoma"/>
                <a:ea typeface="Tahoma"/>
                <a:cs typeface="Tahoma"/>
                <a:sym typeface="Arial"/>
              </a:rPr>
              <a:t>Información</a:t>
            </a:r>
            <a:r>
              <a:rPr kumimoji="0" lang="fr-FR" sz="2700" b="1" i="0" u="none" strike="noStrike" kern="0" cap="none" spc="0" normalizeH="0" baseline="0" noProof="0" dirty="0">
                <a:ln>
                  <a:noFill/>
                </a:ln>
                <a:solidFill>
                  <a:srgbClr val="343433"/>
                </a:solidFill>
                <a:effectLst/>
                <a:uLnTx/>
                <a:uFillTx/>
                <a:latin typeface="Tahoma"/>
                <a:ea typeface="Tahoma"/>
                <a:cs typeface="Tahoma"/>
                <a:sym typeface="Arial"/>
              </a:rPr>
              <a:t> cultural y </a:t>
            </a:r>
            <a:r>
              <a:rPr kumimoji="0" lang="fr-FR" sz="2700" b="1" i="0" u="none" strike="noStrike" kern="0" cap="none" spc="0" normalizeH="0" baseline="0" noProof="0" dirty="0" err="1">
                <a:ln>
                  <a:noFill/>
                </a:ln>
                <a:solidFill>
                  <a:srgbClr val="343433"/>
                </a:solidFill>
                <a:effectLst/>
                <a:uLnTx/>
                <a:uFillTx/>
                <a:latin typeface="Tahoma"/>
                <a:ea typeface="Tahoma"/>
                <a:cs typeface="Tahoma"/>
                <a:sym typeface="Arial"/>
              </a:rPr>
              <a:t>oportunidades</a:t>
            </a:r>
            <a:r>
              <a:rPr kumimoji="0" lang="fr-FR" sz="2700" b="1" i="0" u="none" strike="noStrike" kern="0" cap="none" spc="0" normalizeH="0" baseline="0" noProof="0" dirty="0">
                <a:ln>
                  <a:noFill/>
                </a:ln>
                <a:solidFill>
                  <a:srgbClr val="343433"/>
                </a:solidFill>
                <a:effectLst/>
                <a:uLnTx/>
                <a:uFillTx/>
                <a:latin typeface="Tahoma"/>
                <a:ea typeface="Tahoma"/>
                <a:cs typeface="Tahoma"/>
                <a:sym typeface="Arial"/>
              </a:rPr>
              <a:t> en las </a:t>
            </a:r>
            <a:r>
              <a:rPr kumimoji="0" lang="fr-FR" sz="2700" b="1" i="0" u="none" strike="noStrike" kern="0" cap="none" spc="0" normalizeH="0" baseline="0" noProof="0" dirty="0" err="1">
                <a:ln>
                  <a:noFill/>
                </a:ln>
                <a:solidFill>
                  <a:srgbClr val="343433"/>
                </a:solidFill>
                <a:effectLst/>
                <a:uLnTx/>
                <a:uFillTx/>
                <a:latin typeface="Tahoma"/>
                <a:ea typeface="Tahoma"/>
                <a:cs typeface="Tahoma"/>
                <a:sym typeface="Arial"/>
              </a:rPr>
              <a:t>redes</a:t>
            </a:r>
            <a:r>
              <a:rPr kumimoji="0" lang="fr-FR" sz="2700" b="1" i="0" u="none" strike="noStrike" kern="0" cap="none" spc="0" normalizeH="0" baseline="0" noProof="0" dirty="0">
                <a:ln>
                  <a:noFill/>
                </a:ln>
                <a:solidFill>
                  <a:srgbClr val="343433"/>
                </a:solidFill>
                <a:effectLst/>
                <a:uLnTx/>
                <a:uFillTx/>
                <a:latin typeface="Tahoma"/>
                <a:ea typeface="Tahoma"/>
                <a:cs typeface="Tahoma"/>
                <a:sym typeface="Arial"/>
              </a:rPr>
              <a:t> sociales</a:t>
            </a:r>
          </a:p>
          <a:p>
            <a:pPr rtl="0">
              <a:spcBef>
                <a:spcPts val="0"/>
              </a:spcBef>
              <a:spcAft>
                <a:spcPts val="1000"/>
              </a:spcAft>
            </a:pPr>
            <a:endParaRPr lang="fr-FR" sz="8800" dirty="0">
              <a:latin typeface="Times New Roman" panose="02020603050405020304" pitchFamily="18" charset="0"/>
            </a:endParaRPr>
          </a:p>
          <a:p>
            <a:pPr rtl="0">
              <a:spcBef>
                <a:spcPts val="0"/>
              </a:spcBef>
              <a:spcAft>
                <a:spcPts val="1000"/>
              </a:spcAft>
            </a:pPr>
            <a:endParaRPr lang="en-US" sz="2800" dirty="0">
              <a:latin typeface="Calibri" panose="020F0502020204030204" pitchFamily="34" charset="0"/>
              <a:cs typeface="Calibri" panose="020F0502020204030204" pitchFamily="34" charset="0"/>
            </a:endParaRPr>
          </a:p>
          <a:p>
            <a:pPr rtl="0">
              <a:lnSpc>
                <a:spcPct val="150000"/>
              </a:lnSpc>
              <a:spcBef>
                <a:spcPts val="0"/>
              </a:spcBef>
              <a:spcAft>
                <a:spcPts val="1000"/>
              </a:spcAft>
            </a:pPr>
            <a:r>
              <a:rPr lang="es-ES" sz="2800" b="0" i="0" u="none" strike="noStrike" dirty="0">
                <a:solidFill>
                  <a:srgbClr val="000000"/>
                </a:solidFill>
                <a:effectLst/>
                <a:latin typeface="Calibri" panose="020F0502020204030204" pitchFamily="34" charset="0"/>
                <a:cs typeface="Calibri" panose="020F0502020204030204" pitchFamily="34" charset="0"/>
              </a:rPr>
              <a:t>Cuando entras en “eventos”, tienes algunas opciones para elegir,</a:t>
            </a:r>
            <a:br>
              <a:rPr lang="es-ES" sz="2800" b="0" i="0" u="none" strike="noStrike" dirty="0">
                <a:solidFill>
                  <a:srgbClr val="000000"/>
                </a:solidFill>
                <a:effectLst/>
                <a:latin typeface="Calibri" panose="020F0502020204030204" pitchFamily="34" charset="0"/>
                <a:cs typeface="Calibri" panose="020F0502020204030204" pitchFamily="34" charset="0"/>
              </a:rPr>
            </a:br>
            <a:r>
              <a:rPr lang="es-ES" sz="2800" b="0" i="0" u="none" strike="noStrike" dirty="0">
                <a:solidFill>
                  <a:srgbClr val="000000"/>
                </a:solidFill>
                <a:effectLst/>
                <a:latin typeface="Calibri" panose="020F0502020204030204" pitchFamily="34" charset="0"/>
                <a:cs typeface="Calibri" panose="020F0502020204030204" pitchFamily="34" charset="0"/>
              </a:rPr>
              <a:t>como eventos </a:t>
            </a:r>
            <a:r>
              <a:rPr lang="es-ES" sz="2800" b="0" i="1" u="none" strike="noStrike" dirty="0">
                <a:solidFill>
                  <a:srgbClr val="000000"/>
                </a:solidFill>
                <a:effectLst/>
                <a:latin typeface="Calibri" panose="020F0502020204030204" pitchFamily="34" charset="0"/>
                <a:cs typeface="Calibri" panose="020F0502020204030204" pitchFamily="34" charset="0"/>
              </a:rPr>
              <a:t>online</a:t>
            </a:r>
            <a:r>
              <a:rPr lang="es-ES" sz="2800" b="0" i="0" u="none" strike="noStrike" dirty="0">
                <a:solidFill>
                  <a:srgbClr val="000000"/>
                </a:solidFill>
                <a:effectLst/>
                <a:latin typeface="Calibri" panose="020F0502020204030204" pitchFamily="34" charset="0"/>
                <a:cs typeface="Calibri" panose="020F0502020204030204" pitchFamily="34" charset="0"/>
              </a:rPr>
              <a:t>, eventos cerca de tu ubicación,</a:t>
            </a:r>
            <a:br>
              <a:rPr lang="es-ES" sz="2800" b="0" i="0" u="none" strike="noStrike" dirty="0">
                <a:solidFill>
                  <a:srgbClr val="000000"/>
                </a:solidFill>
                <a:effectLst/>
                <a:latin typeface="Calibri" panose="020F0502020204030204" pitchFamily="34" charset="0"/>
                <a:cs typeface="Calibri" panose="020F0502020204030204" pitchFamily="34" charset="0"/>
              </a:rPr>
            </a:br>
            <a:r>
              <a:rPr lang="es-ES" sz="2800" b="0" i="0" u="none" strike="noStrike" dirty="0">
                <a:solidFill>
                  <a:srgbClr val="000000"/>
                </a:solidFill>
                <a:effectLst/>
                <a:latin typeface="Calibri" panose="020F0502020204030204" pitchFamily="34" charset="0"/>
                <a:cs typeface="Calibri" panose="020F0502020204030204" pitchFamily="34" charset="0"/>
              </a:rPr>
              <a:t>eventos por categoría, etc.</a:t>
            </a:r>
            <a:endParaRPr lang="en-US" sz="2800" b="0" i="0" u="none" strike="noStrike" dirty="0">
              <a:solidFill>
                <a:srgbClr val="000000"/>
              </a:solidFill>
              <a:effectLst/>
              <a:latin typeface="Calibri" panose="020F0502020204030204" pitchFamily="34" charset="0"/>
              <a:cs typeface="Calibri" panose="020F0502020204030204" pitchFamily="34" charset="0"/>
            </a:endParaRPr>
          </a:p>
          <a:p>
            <a:pPr rtl="0">
              <a:spcBef>
                <a:spcPts val="0"/>
              </a:spcBef>
              <a:spcAft>
                <a:spcPts val="1000"/>
              </a:spcAft>
            </a:pPr>
            <a:r>
              <a:rPr lang="en-US" sz="8800" dirty="0"/>
              <a:t/>
            </a:r>
            <a:br>
              <a:rPr lang="en-US" sz="8800" dirty="0"/>
            </a:br>
            <a:endParaRPr sz="7200" b="1" dirty="0">
              <a:solidFill>
                <a:srgbClr val="343433"/>
              </a:solidFill>
              <a:latin typeface="Tahoma"/>
              <a:ea typeface="Tahoma"/>
              <a:cs typeface="Tahoma"/>
              <a:sym typeface="Tahoma"/>
            </a:endParaRPr>
          </a:p>
          <a:p>
            <a:r>
              <a:rPr lang="en-US" sz="8800" dirty="0"/>
              <a:t/>
            </a:r>
            <a:br>
              <a:rPr lang="en-US" sz="8800" dirty="0"/>
            </a:br>
            <a:endParaRPr sz="7200" b="1" dirty="0">
              <a:solidFill>
                <a:srgbClr val="343433"/>
              </a:solidFill>
              <a:latin typeface="Tahoma"/>
              <a:ea typeface="Tahoma"/>
              <a:cs typeface="Tahoma"/>
              <a:sym typeface="Tahoma"/>
            </a:endParaRPr>
          </a:p>
        </p:txBody>
      </p:sp>
      <p:pic>
        <p:nvPicPr>
          <p:cNvPr id="85" name="Google Shape;85;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sp>
        <p:nvSpPr>
          <p:cNvPr id="7" name="CuadroTexto 34">
            <a:extLst>
              <a:ext uri="{FF2B5EF4-FFF2-40B4-BE49-F238E27FC236}">
                <a16:creationId xmlns="" xmlns:a16="http://schemas.microsoft.com/office/drawing/2014/main" id="{44E54EA5-B936-477F-B276-BB60E2C6703D}"/>
              </a:ext>
            </a:extLst>
          </p:cNvPr>
          <p:cNvSpPr txBox="1"/>
          <p:nvPr/>
        </p:nvSpPr>
        <p:spPr>
          <a:xfrm>
            <a:off x="945427" y="9611139"/>
            <a:ext cx="7688210" cy="646331"/>
          </a:xfrm>
          <a:prstGeom prst="rect">
            <a:avLst/>
          </a:prstGeom>
          <a:noFill/>
        </p:spPr>
        <p:txBody>
          <a:bodyPr wrap="square" rtlCol="0">
            <a:spAutoFit/>
          </a:bodyPr>
          <a:lstStyle/>
          <a:p>
            <a:r>
              <a:rPr lang="en-US" sz="12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p>
        </p:txBody>
      </p:sp>
      <p:pic>
        <p:nvPicPr>
          <p:cNvPr id="8" name="Imagen 36">
            <a:extLst>
              <a:ext uri="{FF2B5EF4-FFF2-40B4-BE49-F238E27FC236}">
                <a16:creationId xmlns:a16="http://schemas.microsoft.com/office/drawing/2014/main" xmln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680764"/>
            <a:ext cx="866849" cy="576706"/>
          </a:xfrm>
          <a:prstGeom prst="rect">
            <a:avLst/>
          </a:prstGeom>
        </p:spPr>
      </p:pic>
      <p:pic>
        <p:nvPicPr>
          <p:cNvPr id="9" name="Immagin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762005"/>
            <a:ext cx="1453337" cy="495465"/>
          </a:xfrm>
          <a:prstGeom prst="rect">
            <a:avLst/>
          </a:prstGeom>
          <a:noFill/>
        </p:spPr>
      </p:pic>
      <p:sp>
        <p:nvSpPr>
          <p:cNvPr id="10" name="CasellaDiTesto 9"/>
          <p:cNvSpPr txBox="1"/>
          <p:nvPr/>
        </p:nvSpPr>
        <p:spPr>
          <a:xfrm>
            <a:off x="10117536" y="9611139"/>
            <a:ext cx="8170464" cy="646331"/>
          </a:xfrm>
          <a:prstGeom prst="rect">
            <a:avLst/>
          </a:prstGeom>
          <a:noFill/>
        </p:spPr>
        <p:txBody>
          <a:bodyPr wrap="square" rtlCol="0">
            <a:spAutoFit/>
          </a:bodyPr>
          <a:lstStyle/>
          <a:p>
            <a:r>
              <a:rPr lang="en-US" sz="1200" dirty="0" smtClean="0"/>
              <a:t>Legal </a:t>
            </a:r>
            <a:r>
              <a:rPr lang="en-US" sz="1200" dirty="0"/>
              <a:t>description – Creative Commons licensing: The materials published on the </a:t>
            </a:r>
            <a:r>
              <a:rPr lang="en-US" sz="1200" dirty="0"/>
              <a:t>SOS project </a:t>
            </a:r>
            <a:r>
              <a:rPr lang="en-US" sz="1200" dirty="0"/>
              <a:t>website are classified as Open Educational Resources' (OER) and can be freely (without permission of their creators): downloaded, used, reused, copied, adapted, and shared by users, with information about the source of their origin.</a:t>
            </a:r>
            <a:endParaRPr lang="it-IT" sz="1200" dirty="0"/>
          </a:p>
        </p:txBody>
      </p:sp>
    </p:spTree>
    <p:extLst>
      <p:ext uri="{BB962C8B-B14F-4D97-AF65-F5344CB8AC3E}">
        <p14:creationId xmlns:p14="http://schemas.microsoft.com/office/powerpoint/2010/main" val="2588075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793775" y="800099"/>
            <a:ext cx="16113999" cy="6301069"/>
          </a:xfrm>
          <a:prstGeom prst="rect">
            <a:avLst/>
          </a:prstGeom>
          <a:noFill/>
          <a:ln>
            <a:noFill/>
          </a:ln>
        </p:spPr>
        <p:txBody>
          <a:bodyPr spcFirstLastPara="1" wrap="square" lIns="0" tIns="12050" rIns="0" bIns="0" anchor="t" anchorCtr="0">
            <a:spAutoFit/>
          </a:bodyPr>
          <a:lstStyle/>
          <a:p>
            <a:pPr marL="90170" marR="0" lvl="0" indent="-269875" algn="l" defTabSz="914400" rtl="0" eaLnBrk="1" fontAlgn="auto" latinLnBrk="0" hangingPunct="1">
              <a:lnSpc>
                <a:spcPct val="100000"/>
              </a:lnSpc>
              <a:spcBef>
                <a:spcPts val="0"/>
              </a:spcBef>
              <a:spcAft>
                <a:spcPts val="1000"/>
              </a:spcAft>
              <a:buClr>
                <a:srgbClr val="000000"/>
              </a:buClr>
              <a:buSzTx/>
              <a:buFont typeface="Arial"/>
              <a:buNone/>
              <a:tabLst/>
              <a:defRPr/>
            </a:pPr>
            <a:r>
              <a:rPr kumimoji="0" lang="en-US" sz="6400" b="1" i="0" u="none" strike="noStrike" kern="0" cap="none" spc="0" normalizeH="0" baseline="0" noProof="0" dirty="0">
                <a:ln>
                  <a:noFill/>
                </a:ln>
                <a:solidFill>
                  <a:srgbClr val="343433"/>
                </a:solidFill>
                <a:effectLst/>
                <a:uLnTx/>
                <a:uFillTx/>
                <a:latin typeface="Tahoma"/>
                <a:ea typeface="Tahoma"/>
                <a:cs typeface="Tahoma"/>
                <a:sym typeface="Tahoma"/>
              </a:rPr>
              <a:t>Unidad </a:t>
            </a:r>
            <a:r>
              <a:rPr kumimoji="0" lang="fr-FR" sz="6400" b="1" i="0" u="none" strike="noStrike" kern="0" cap="none" spc="0" normalizeH="0" baseline="0" noProof="0" dirty="0">
                <a:ln>
                  <a:noFill/>
                </a:ln>
                <a:solidFill>
                  <a:srgbClr val="343433"/>
                </a:solidFill>
                <a:effectLst/>
                <a:uLnTx/>
                <a:uFillTx/>
                <a:latin typeface="Tahoma"/>
                <a:ea typeface="Tahoma"/>
                <a:cs typeface="Tahoma"/>
                <a:sym typeface="Tahoma"/>
              </a:rPr>
              <a:t>2.1 :</a:t>
            </a:r>
            <a:r>
              <a:rPr kumimoji="0" lang="fr-FR" sz="2700" b="1" i="0" u="none" strike="noStrike" kern="0" cap="none" spc="0" normalizeH="0" baseline="0" noProof="0" dirty="0" err="1">
                <a:ln>
                  <a:noFill/>
                </a:ln>
                <a:solidFill>
                  <a:srgbClr val="343433"/>
                </a:solidFill>
                <a:effectLst/>
                <a:uLnTx/>
                <a:uFillTx/>
                <a:latin typeface="Tahoma"/>
                <a:ea typeface="Tahoma"/>
                <a:cs typeface="Tahoma"/>
                <a:sym typeface="Arial"/>
              </a:rPr>
              <a:t>Información</a:t>
            </a:r>
            <a:r>
              <a:rPr kumimoji="0" lang="fr-FR" sz="2700" b="1" i="0" u="none" strike="noStrike" kern="0" cap="none" spc="0" normalizeH="0" baseline="0" noProof="0" dirty="0">
                <a:ln>
                  <a:noFill/>
                </a:ln>
                <a:solidFill>
                  <a:srgbClr val="343433"/>
                </a:solidFill>
                <a:effectLst/>
                <a:uLnTx/>
                <a:uFillTx/>
                <a:latin typeface="Tahoma"/>
                <a:ea typeface="Tahoma"/>
                <a:cs typeface="Tahoma"/>
                <a:sym typeface="Arial"/>
              </a:rPr>
              <a:t> cultural y </a:t>
            </a:r>
            <a:r>
              <a:rPr kumimoji="0" lang="fr-FR" sz="2700" b="1" i="0" u="none" strike="noStrike" kern="0" cap="none" spc="0" normalizeH="0" baseline="0" noProof="0" dirty="0" err="1">
                <a:ln>
                  <a:noFill/>
                </a:ln>
                <a:solidFill>
                  <a:srgbClr val="343433"/>
                </a:solidFill>
                <a:effectLst/>
                <a:uLnTx/>
                <a:uFillTx/>
                <a:latin typeface="Tahoma"/>
                <a:ea typeface="Tahoma"/>
                <a:cs typeface="Tahoma"/>
                <a:sym typeface="Arial"/>
              </a:rPr>
              <a:t>oportunidades</a:t>
            </a:r>
            <a:r>
              <a:rPr kumimoji="0" lang="fr-FR" sz="2700" b="1" i="0" u="none" strike="noStrike" kern="0" cap="none" spc="0" normalizeH="0" baseline="0" noProof="0" dirty="0">
                <a:ln>
                  <a:noFill/>
                </a:ln>
                <a:solidFill>
                  <a:srgbClr val="343433"/>
                </a:solidFill>
                <a:effectLst/>
                <a:uLnTx/>
                <a:uFillTx/>
                <a:latin typeface="Tahoma"/>
                <a:ea typeface="Tahoma"/>
                <a:cs typeface="Tahoma"/>
                <a:sym typeface="Arial"/>
              </a:rPr>
              <a:t> en las </a:t>
            </a:r>
            <a:r>
              <a:rPr kumimoji="0" lang="fr-FR" sz="2700" b="1" i="0" u="none" strike="noStrike" kern="0" cap="none" spc="0" normalizeH="0" baseline="0" noProof="0" dirty="0" err="1">
                <a:ln>
                  <a:noFill/>
                </a:ln>
                <a:solidFill>
                  <a:srgbClr val="343433"/>
                </a:solidFill>
                <a:effectLst/>
                <a:uLnTx/>
                <a:uFillTx/>
                <a:latin typeface="Tahoma"/>
                <a:ea typeface="Tahoma"/>
                <a:cs typeface="Tahoma"/>
                <a:sym typeface="Arial"/>
              </a:rPr>
              <a:t>redes</a:t>
            </a:r>
            <a:r>
              <a:rPr kumimoji="0" lang="fr-FR" sz="2700" b="1" i="0" u="none" strike="noStrike" kern="0" cap="none" spc="0" normalizeH="0" baseline="0" noProof="0" dirty="0">
                <a:ln>
                  <a:noFill/>
                </a:ln>
                <a:solidFill>
                  <a:srgbClr val="343433"/>
                </a:solidFill>
                <a:effectLst/>
                <a:uLnTx/>
                <a:uFillTx/>
                <a:latin typeface="Tahoma"/>
                <a:ea typeface="Tahoma"/>
                <a:cs typeface="Tahoma"/>
                <a:sym typeface="Arial"/>
              </a:rPr>
              <a:t> sociales</a:t>
            </a:r>
          </a:p>
          <a:p>
            <a:pPr rtl="0">
              <a:spcBef>
                <a:spcPts val="0"/>
              </a:spcBef>
              <a:spcAft>
                <a:spcPts val="1000"/>
              </a:spcAft>
            </a:pPr>
            <a:r>
              <a:rPr lang="fr-FR" sz="8800" b="0" i="0" u="none" strike="noStrike" dirty="0">
                <a:solidFill>
                  <a:srgbClr val="000000"/>
                </a:solidFill>
                <a:effectLst/>
                <a:latin typeface="Times New Roman" panose="02020603050405020304" pitchFamily="18" charset="0"/>
              </a:rPr>
              <a:t> </a:t>
            </a:r>
            <a:r>
              <a:rPr lang="en-US" sz="8800" dirty="0"/>
              <a:t/>
            </a:r>
            <a:br>
              <a:rPr lang="en-US" sz="8800" dirty="0"/>
            </a:br>
            <a:endParaRPr lang="en-US" sz="7200" b="1" dirty="0">
              <a:solidFill>
                <a:srgbClr val="343433"/>
              </a:solidFill>
              <a:latin typeface="Tahoma"/>
              <a:ea typeface="Tahoma"/>
              <a:cs typeface="Tahoma"/>
              <a:sym typeface="Tahoma"/>
            </a:endParaRPr>
          </a:p>
          <a:p>
            <a:r>
              <a:rPr lang="en-US" sz="8800" dirty="0"/>
              <a:t/>
            </a:r>
            <a:br>
              <a:rPr lang="en-US" sz="8800" dirty="0"/>
            </a:br>
            <a:endParaRPr sz="7200" b="1" dirty="0">
              <a:solidFill>
                <a:srgbClr val="343433"/>
              </a:solidFill>
              <a:latin typeface="Tahoma"/>
              <a:ea typeface="Tahoma"/>
              <a:cs typeface="Tahoma"/>
              <a:sym typeface="Tahoma"/>
            </a:endParaRPr>
          </a:p>
        </p:txBody>
      </p:sp>
      <p:pic>
        <p:nvPicPr>
          <p:cNvPr id="85" name="Google Shape;8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4" name="Image 3">
            <a:extLst>
              <a:ext uri="{FF2B5EF4-FFF2-40B4-BE49-F238E27FC236}">
                <a16:creationId xmlns:a16="http://schemas.microsoft.com/office/drawing/2014/main" xmlns="" id="{354FA6DA-B3BD-4D4C-8584-43FFD1210D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36775" y="2076993"/>
            <a:ext cx="4231979" cy="6963632"/>
          </a:xfrm>
          <a:prstGeom prst="rect">
            <a:avLst/>
          </a:prstGeom>
        </p:spPr>
      </p:pic>
      <p:sp>
        <p:nvSpPr>
          <p:cNvPr id="2" name="Rectangle 1">
            <a:extLst>
              <a:ext uri="{FF2B5EF4-FFF2-40B4-BE49-F238E27FC236}">
                <a16:creationId xmlns:a16="http://schemas.microsoft.com/office/drawing/2014/main" xmlns="" id="{3C9A70BC-6389-4169-B7D8-A256CD8BF6FA}"/>
              </a:ext>
            </a:extLst>
          </p:cNvPr>
          <p:cNvSpPr/>
          <p:nvPr/>
        </p:nvSpPr>
        <p:spPr>
          <a:xfrm>
            <a:off x="1380226" y="4369672"/>
            <a:ext cx="7366958" cy="4261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spcBef>
                <a:spcPts val="0"/>
              </a:spcBef>
              <a:spcAft>
                <a:spcPts val="1000"/>
              </a:spcAft>
            </a:pPr>
            <a:endParaRPr lang="en-US" sz="2400" dirty="0">
              <a:solidFill>
                <a:schemeClr val="tx1"/>
              </a:solidFill>
              <a:latin typeface="+mj-lt"/>
            </a:endParaRPr>
          </a:p>
          <a:p>
            <a:pPr algn="just" rtl="0">
              <a:spcBef>
                <a:spcPts val="0"/>
              </a:spcBef>
              <a:spcAft>
                <a:spcPts val="1000"/>
              </a:spcAft>
            </a:pPr>
            <a:r>
              <a:rPr lang="es-ES" sz="2800" b="1" dirty="0">
                <a:solidFill>
                  <a:schemeClr val="tx1"/>
                </a:solidFill>
                <a:effectLst/>
                <a:latin typeface="Calibri" panose="020F0502020204030204" pitchFamily="34" charset="0"/>
                <a:cs typeface="Calibri" panose="020F0502020204030204" pitchFamily="34" charset="0"/>
              </a:rPr>
              <a:t>Instagram</a:t>
            </a:r>
            <a:r>
              <a:rPr lang="es-ES" sz="2800" b="0" dirty="0">
                <a:solidFill>
                  <a:schemeClr val="tx1"/>
                </a:solidFill>
                <a:effectLst/>
                <a:latin typeface="Calibri" panose="020F0502020204030204" pitchFamily="34" charset="0"/>
                <a:cs typeface="Calibri" panose="020F0502020204030204" pitchFamily="34" charset="0"/>
              </a:rPr>
              <a:t> es un poco diferente de Facebook en cuanto a funciones. Instagram se usa principalmente para publicar fotos y vídeos cortos, pero también puede verificar la venta de productos y comprar </a:t>
            </a:r>
            <a:r>
              <a:rPr lang="es-ES" sz="2800" b="0" i="1" dirty="0">
                <a:solidFill>
                  <a:schemeClr val="tx1"/>
                </a:solidFill>
                <a:effectLst/>
                <a:latin typeface="Calibri" panose="020F0502020204030204" pitchFamily="34" charset="0"/>
                <a:cs typeface="Calibri" panose="020F0502020204030204" pitchFamily="34" charset="0"/>
              </a:rPr>
              <a:t>online</a:t>
            </a:r>
            <a:r>
              <a:rPr lang="es-ES" sz="2800" b="0" dirty="0">
                <a:solidFill>
                  <a:schemeClr val="tx1"/>
                </a:solidFill>
                <a:effectLst/>
                <a:latin typeface="Calibri" panose="020F0502020204030204" pitchFamily="34" charset="0"/>
                <a:cs typeface="Calibri" panose="020F0502020204030204" pitchFamily="34" charset="0"/>
              </a:rPr>
              <a:t>. A continuación, puedes encontrar las principales características de Instagram: muro personal, botón de búsqueda, botón de videos y botón de compras.</a:t>
            </a:r>
            <a:endParaRPr lang="en-US" sz="2800" b="0" dirty="0">
              <a:solidFill>
                <a:schemeClr val="tx1"/>
              </a:solidFill>
              <a:effectLst/>
              <a:latin typeface="Calibri" panose="020F0502020204030204" pitchFamily="34" charset="0"/>
              <a:cs typeface="Calibri" panose="020F0502020204030204" pitchFamily="34" charset="0"/>
            </a:endParaRPr>
          </a:p>
          <a:p>
            <a:r>
              <a:rPr lang="en-US" sz="8000" dirty="0"/>
              <a:t/>
            </a:r>
            <a:br>
              <a:rPr lang="en-US" sz="8000" dirty="0"/>
            </a:br>
            <a:endParaRPr lang="fr-FR" dirty="0"/>
          </a:p>
        </p:txBody>
      </p:sp>
      <p:sp>
        <p:nvSpPr>
          <p:cNvPr id="8" name="CuadroTexto 34">
            <a:extLst>
              <a:ext uri="{FF2B5EF4-FFF2-40B4-BE49-F238E27FC236}">
                <a16:creationId xmlns="" xmlns:a16="http://schemas.microsoft.com/office/drawing/2014/main" id="{44E54EA5-B936-477F-B276-BB60E2C6703D}"/>
              </a:ext>
            </a:extLst>
          </p:cNvPr>
          <p:cNvSpPr txBox="1"/>
          <p:nvPr/>
        </p:nvSpPr>
        <p:spPr>
          <a:xfrm>
            <a:off x="945427" y="9611139"/>
            <a:ext cx="7688210" cy="646331"/>
          </a:xfrm>
          <a:prstGeom prst="rect">
            <a:avLst/>
          </a:prstGeom>
          <a:noFill/>
        </p:spPr>
        <p:txBody>
          <a:bodyPr wrap="square" rtlCol="0">
            <a:spAutoFit/>
          </a:bodyPr>
          <a:lstStyle/>
          <a:p>
            <a:r>
              <a:rPr lang="en-US" sz="12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p>
        </p:txBody>
      </p:sp>
      <p:pic>
        <p:nvPicPr>
          <p:cNvPr id="9" name="Imagen 36">
            <a:extLst>
              <a:ext uri="{FF2B5EF4-FFF2-40B4-BE49-F238E27FC236}">
                <a16:creationId xmlns:a16="http://schemas.microsoft.com/office/drawing/2014/main" xmln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680764"/>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762005"/>
            <a:ext cx="1453337" cy="495465"/>
          </a:xfrm>
          <a:prstGeom prst="rect">
            <a:avLst/>
          </a:prstGeom>
          <a:noFill/>
        </p:spPr>
      </p:pic>
      <p:sp>
        <p:nvSpPr>
          <p:cNvPr id="11" name="CasellaDiTesto 10"/>
          <p:cNvSpPr txBox="1"/>
          <p:nvPr/>
        </p:nvSpPr>
        <p:spPr>
          <a:xfrm>
            <a:off x="10117536" y="9611139"/>
            <a:ext cx="8170464" cy="646331"/>
          </a:xfrm>
          <a:prstGeom prst="rect">
            <a:avLst/>
          </a:prstGeom>
          <a:noFill/>
        </p:spPr>
        <p:txBody>
          <a:bodyPr wrap="square" rtlCol="0">
            <a:spAutoFit/>
          </a:bodyPr>
          <a:lstStyle/>
          <a:p>
            <a:r>
              <a:rPr lang="en-US" sz="1200" dirty="0" smtClean="0"/>
              <a:t>Legal </a:t>
            </a:r>
            <a:r>
              <a:rPr lang="en-US" sz="1200" dirty="0"/>
              <a:t>description – Creative Commons licensing: The materials published on the </a:t>
            </a:r>
            <a:r>
              <a:rPr lang="en-US" sz="1200" dirty="0"/>
              <a:t>SOS project </a:t>
            </a:r>
            <a:r>
              <a:rPr lang="en-US" sz="1200" dirty="0"/>
              <a:t>website are classified as Open Educational Resources' (OER) and can be freely (without permission of their creators): downloaded, used, reused, copied, adapted, and shared by users, with information about the source of their origin.</a:t>
            </a:r>
            <a:endParaRPr lang="it-IT" sz="1200" dirty="0"/>
          </a:p>
        </p:txBody>
      </p:sp>
    </p:spTree>
    <p:extLst>
      <p:ext uri="{BB962C8B-B14F-4D97-AF65-F5344CB8AC3E}">
        <p14:creationId xmlns:p14="http://schemas.microsoft.com/office/powerpoint/2010/main" val="1995658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4290</Words>
  <Application>Microsoft Office PowerPoint</Application>
  <PresentationFormat>Personalizzato</PresentationFormat>
  <Paragraphs>190</Paragraphs>
  <Slides>25</Slides>
  <Notes>25</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25</vt:i4>
      </vt:variant>
    </vt:vector>
  </HeadingPairs>
  <TitlesOfParts>
    <vt:vector size="31" baseType="lpstr">
      <vt:lpstr>Tahoma</vt:lpstr>
      <vt:lpstr>Verdana</vt:lpstr>
      <vt:lpstr>Calibri</vt:lpstr>
      <vt:lpstr>Times New Roman</vt:lpstr>
      <vt:lpstr>Arial</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Monia Coppola</dc:creator>
  <cp:lastModifiedBy>Windows User</cp:lastModifiedBy>
  <cp:revision>32</cp:revision>
  <dcterms:created xsi:type="dcterms:W3CDTF">2021-03-23T16:52:22Z</dcterms:created>
  <dcterms:modified xsi:type="dcterms:W3CDTF">2022-08-08T11:55:30Z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2021-03-23T00:00:00Z</vt:filetime>
  </property>
  <property fmtid="{D5CDD505-2E9C-101B-9397-08002B2CF9AE}" pid="3" name="Creator">
    <vt:lpwstr>Canva</vt:lpwstr>
  </property>
  <property fmtid="{D5CDD505-2E9C-101B-9397-08002B2CF9AE}" pid="4" name="LastSaved">
    <vt:filetime>2021-03-23T00:00:00Z</vt:filetime>
  </property>
</Properties>
</file>